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4"/>
  </p:notesMasterIdLst>
  <p:handoutMasterIdLst>
    <p:handoutMasterId r:id="rId31"/>
  </p:handoutMasterIdLst>
  <p:sldIdLst>
    <p:sldId id="10732" r:id="rId3"/>
    <p:sldId id="10954" r:id="rId5"/>
    <p:sldId id="10942" r:id="rId6"/>
    <p:sldId id="11001" r:id="rId7"/>
    <p:sldId id="10924" r:id="rId8"/>
    <p:sldId id="11008" r:id="rId9"/>
    <p:sldId id="11009" r:id="rId10"/>
    <p:sldId id="10932" r:id="rId11"/>
    <p:sldId id="11010" r:id="rId12"/>
    <p:sldId id="11002" r:id="rId13"/>
    <p:sldId id="11003" r:id="rId14"/>
    <p:sldId id="11004" r:id="rId15"/>
    <p:sldId id="11005" r:id="rId16"/>
    <p:sldId id="11006" r:id="rId17"/>
    <p:sldId id="11007" r:id="rId18"/>
    <p:sldId id="10926" r:id="rId19"/>
    <p:sldId id="10968" r:id="rId20"/>
    <p:sldId id="10993" r:id="rId21"/>
    <p:sldId id="10998" r:id="rId22"/>
    <p:sldId id="10969" r:id="rId23"/>
    <p:sldId id="10994" r:id="rId24"/>
    <p:sldId id="10995" r:id="rId25"/>
    <p:sldId id="10996" r:id="rId26"/>
    <p:sldId id="10997" r:id="rId27"/>
    <p:sldId id="10970" r:id="rId28"/>
    <p:sldId id="10931" r:id="rId29"/>
    <p:sldId id="10955" r:id="rId30"/>
  </p:sldIdLst>
  <p:sldSz cx="12858750" cy="7232650"/>
  <p:notesSz cx="6858000" cy="9144000"/>
  <p:custDataLst>
    <p:tags r:id="rId35"/>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302" userDrawn="1">
          <p15:clr>
            <a:srgbClr val="A4A3A4"/>
          </p15:clr>
        </p15:guide>
        <p15:guide id="2" orient="horz" pos="4264" userDrawn="1">
          <p15:clr>
            <a:srgbClr val="A4A3A4"/>
          </p15:clr>
        </p15:guide>
        <p15:guide id="3" pos="4050" userDrawn="1">
          <p15:clr>
            <a:srgbClr val="A4A3A4"/>
          </p15:clr>
        </p15:guide>
        <p15:guide id="4" pos="452" userDrawn="1">
          <p15:clr>
            <a:srgbClr val="A4A3A4"/>
          </p15:clr>
        </p15:guide>
        <p15:guide id="5" pos="7441" userDrawn="1">
          <p15:clr>
            <a:srgbClr val="A4A3A4"/>
          </p15:clr>
        </p15:guide>
        <p15:guide id="6" pos="693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E419A"/>
    <a:srgbClr val="C00000"/>
    <a:srgbClr val="FFFFFF"/>
    <a:srgbClr val="383E6B"/>
    <a:srgbClr val="EE7B10"/>
    <a:srgbClr val="283E4E"/>
    <a:srgbClr val="857268"/>
    <a:srgbClr val="949290"/>
    <a:srgbClr val="646C62"/>
    <a:srgbClr val="C0823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156" autoAdjust="0"/>
    <p:restoredTop sz="95317" autoAdjust="0"/>
  </p:normalViewPr>
  <p:slideViewPr>
    <p:cSldViewPr showGuides="1">
      <p:cViewPr varScale="1">
        <p:scale>
          <a:sx n="100" d="100"/>
          <a:sy n="100" d="100"/>
        </p:scale>
        <p:origin x="284" y="52"/>
      </p:cViewPr>
      <p:guideLst>
        <p:guide orient="horz" pos="302"/>
        <p:guide orient="horz" pos="4264"/>
        <p:guide pos="4050"/>
        <p:guide pos="452"/>
        <p:guide pos="7441"/>
        <p:guide pos="6932"/>
      </p:guideLst>
    </p:cSldViewPr>
  </p:slideViewPr>
  <p:outlineViewPr>
    <p:cViewPr>
      <p:scale>
        <a:sx n="100" d="100"/>
        <a:sy n="100" d="100"/>
      </p:scale>
      <p:origin x="0" y="0"/>
    </p:cViewPr>
  </p:outlineViewPr>
  <p:notesTextViewPr>
    <p:cViewPr>
      <p:scale>
        <a:sx n="1" d="1"/>
        <a:sy n="1" d="1"/>
      </p:scale>
      <p:origin x="0" y="0"/>
    </p:cViewPr>
  </p:notesTextViewPr>
  <p:sorterViewPr>
    <p:cViewPr>
      <p:scale>
        <a:sx n="33" d="100"/>
        <a:sy n="33" d="100"/>
      </p:scale>
      <p:origin x="0" y="0"/>
    </p:cViewPr>
  </p:sorterViewPr>
  <p:notesViewPr>
    <p:cSldViewPr>
      <p:cViewPr varScale="1">
        <p:scale>
          <a:sx n="69" d="100"/>
          <a:sy n="69" d="100"/>
        </p:scale>
        <p:origin x="2826" y="48"/>
      </p:cViewPr>
      <p:guideLst/>
    </p:cSldViewPr>
  </p:notesViewPr>
  <p:gridSpacing cx="60120" cy="6012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5" Type="http://schemas.openxmlformats.org/officeDocument/2006/relationships/tags" Target="tags/tag2.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handoutMaster" Target="handoutMasters/handoutMaster1.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dirty="0">
              <a:latin typeface="印品黑体" panose="00000500000000000000" pitchFamily="2"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9630DBF-D010-4114-9DE3-41E342A27C18}" type="datetimeFigureOut">
              <a:rPr lang="zh-CN" altLang="en-US" smtClean="0">
                <a:latin typeface="印品黑体" panose="00000500000000000000" pitchFamily="2" charset="-122"/>
              </a:rPr>
            </a:fld>
            <a:endParaRPr lang="zh-CN" altLang="en-US" dirty="0">
              <a:latin typeface="印品黑体" panose="00000500000000000000" pitchFamily="2"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dirty="0">
              <a:latin typeface="印品黑体" panose="00000500000000000000" pitchFamily="2"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4D1D107-4CC9-43CA-8CA8-36E1DF70D5F2}" type="slidenum">
              <a:rPr lang="zh-CN" altLang="en-US" smtClean="0">
                <a:latin typeface="印品黑体" panose="00000500000000000000" pitchFamily="2" charset="-122"/>
              </a:rPr>
            </a:fld>
            <a:endParaRPr lang="zh-CN" altLang="en-US" dirty="0">
              <a:latin typeface="印品黑体" panose="00000500000000000000" pitchFamily="2"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印品黑体" panose="00000500000000000000" pitchFamily="2" charset="-122"/>
              </a:defRPr>
            </a:lvl1pPr>
          </a:lstStyle>
          <a:p>
            <a:pPr>
              <a:defRPr/>
            </a:pPr>
            <a:endParaRPr lang="zh-CN" altLang="en-US" dirty="0"/>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印品黑体" panose="00000500000000000000" pitchFamily="2" charset="-122"/>
              </a:defRPr>
            </a:lvl1pPr>
          </a:lstStyle>
          <a:p>
            <a:pPr>
              <a:defRPr/>
            </a:pPr>
            <a:fld id="{06024D97-E667-405D-B634-E583E2108D71}"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dirty="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dirty="0"/>
              <a:t>单击此处编辑母版文本样式</a:t>
            </a:r>
            <a:endParaRPr lang="zh-CN" altLang="en-US" noProof="0" dirty="0"/>
          </a:p>
          <a:p>
            <a:pPr lvl="1"/>
            <a:r>
              <a:rPr lang="zh-CN" altLang="en-US" noProof="0" dirty="0"/>
              <a:t>第二级</a:t>
            </a:r>
            <a:endParaRPr lang="zh-CN" altLang="en-US" noProof="0" dirty="0"/>
          </a:p>
          <a:p>
            <a:pPr lvl="2"/>
            <a:r>
              <a:rPr lang="zh-CN" altLang="en-US" noProof="0" dirty="0"/>
              <a:t>第三级</a:t>
            </a:r>
            <a:endParaRPr lang="zh-CN" altLang="en-US" noProof="0" dirty="0"/>
          </a:p>
          <a:p>
            <a:pPr lvl="3"/>
            <a:r>
              <a:rPr lang="zh-CN" altLang="en-US" noProof="0" dirty="0"/>
              <a:t>第四级</a:t>
            </a:r>
            <a:endParaRPr lang="zh-CN" altLang="en-US" noProof="0" dirty="0"/>
          </a:p>
          <a:p>
            <a:pPr lvl="4"/>
            <a:r>
              <a:rPr lang="zh-CN" altLang="en-US" noProof="0" dirty="0"/>
              <a:t>第五级</a:t>
            </a:r>
            <a:endParaRPr lang="zh-CN" altLang="en-US" noProof="0" dirty="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印品黑体" panose="00000500000000000000" pitchFamily="2" charset="-122"/>
              </a:defRPr>
            </a:lvl1pPr>
          </a:lstStyle>
          <a:p>
            <a:pPr>
              <a:defRPr/>
            </a:pPr>
            <a:endParaRPr lang="zh-CN" altLang="en-US" dirty="0"/>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atin typeface="印品黑体" panose="00000500000000000000" pitchFamily="2" charset="-122"/>
              </a:defRPr>
            </a:lvl1pPr>
          </a:lstStyle>
          <a:p>
            <a:fld id="{418F03C3-53C1-4F10-8DAF-D1F318E96C6E}"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印品黑体" panose="00000500000000000000" pitchFamily="2" charset="-122"/>
        <a:ea typeface="+mn-ea"/>
        <a:cs typeface="+mn-cs"/>
      </a:defRPr>
    </a:lvl1pPr>
    <a:lvl2pPr marL="455930" algn="l" rtl="0" eaLnBrk="0" fontAlgn="base" hangingPunct="0">
      <a:spcBef>
        <a:spcPct val="30000"/>
      </a:spcBef>
      <a:spcAft>
        <a:spcPct val="0"/>
      </a:spcAft>
      <a:defRPr sz="1300" kern="1200">
        <a:solidFill>
          <a:schemeClr val="tx1"/>
        </a:solidFill>
        <a:latin typeface="印品黑体" panose="00000500000000000000" pitchFamily="2" charset="-122"/>
        <a:ea typeface="+mn-ea"/>
        <a:cs typeface="+mn-cs"/>
      </a:defRPr>
    </a:lvl2pPr>
    <a:lvl3pPr marL="913130" algn="l" rtl="0" eaLnBrk="0" fontAlgn="base" hangingPunct="0">
      <a:spcBef>
        <a:spcPct val="30000"/>
      </a:spcBef>
      <a:spcAft>
        <a:spcPct val="0"/>
      </a:spcAft>
      <a:defRPr sz="1300" kern="1200">
        <a:solidFill>
          <a:schemeClr val="tx1"/>
        </a:solidFill>
        <a:latin typeface="印品黑体" panose="00000500000000000000" pitchFamily="2" charset="-122"/>
        <a:ea typeface="+mn-ea"/>
        <a:cs typeface="+mn-cs"/>
      </a:defRPr>
    </a:lvl3pPr>
    <a:lvl4pPr marL="1370330" algn="l" rtl="0" eaLnBrk="0" fontAlgn="base" hangingPunct="0">
      <a:spcBef>
        <a:spcPct val="30000"/>
      </a:spcBef>
      <a:spcAft>
        <a:spcPct val="0"/>
      </a:spcAft>
      <a:defRPr sz="1300" kern="1200">
        <a:solidFill>
          <a:schemeClr val="tx1"/>
        </a:solidFill>
        <a:latin typeface="印品黑体" panose="00000500000000000000" pitchFamily="2" charset="-122"/>
        <a:ea typeface="+mn-ea"/>
        <a:cs typeface="+mn-cs"/>
      </a:defRPr>
    </a:lvl4pPr>
    <a:lvl5pPr marL="1827530" algn="l" rtl="0" eaLnBrk="0" fontAlgn="base" hangingPunct="0">
      <a:spcBef>
        <a:spcPct val="30000"/>
      </a:spcBef>
      <a:spcAft>
        <a:spcPct val="0"/>
      </a:spcAft>
      <a:defRPr sz="1300" kern="1200">
        <a:solidFill>
          <a:schemeClr val="tx1"/>
        </a:solidFill>
        <a:latin typeface="印品黑体" panose="00000500000000000000" pitchFamily="2" charset="-122"/>
        <a:ea typeface="+mn-ea"/>
        <a:cs typeface="+mn-cs"/>
      </a:defRPr>
    </a:lvl5pPr>
    <a:lvl6pPr marL="2285365" algn="l" defTabSz="914400" rtl="0" eaLnBrk="1" latinLnBrk="0" hangingPunct="1">
      <a:defRPr sz="1300" kern="1200">
        <a:solidFill>
          <a:schemeClr val="tx1"/>
        </a:solidFill>
        <a:latin typeface="+mn-lt"/>
        <a:ea typeface="+mn-ea"/>
        <a:cs typeface="+mn-cs"/>
      </a:defRPr>
    </a:lvl6pPr>
    <a:lvl7pPr marL="2742565" algn="l" defTabSz="914400" rtl="0" eaLnBrk="1" latinLnBrk="0" hangingPunct="1">
      <a:defRPr sz="1300" kern="1200">
        <a:solidFill>
          <a:schemeClr val="tx1"/>
        </a:solidFill>
        <a:latin typeface="+mn-lt"/>
        <a:ea typeface="+mn-ea"/>
        <a:cs typeface="+mn-cs"/>
      </a:defRPr>
    </a:lvl7pPr>
    <a:lvl8pPr marL="3199765" algn="l" defTabSz="914400" rtl="0" eaLnBrk="1" latinLnBrk="0" hangingPunct="1">
      <a:defRPr sz="1300" kern="1200">
        <a:solidFill>
          <a:schemeClr val="tx1"/>
        </a:solidFill>
        <a:latin typeface="+mn-lt"/>
        <a:ea typeface="+mn-ea"/>
        <a:cs typeface="+mn-cs"/>
      </a:defRPr>
    </a:lvl8pPr>
    <a:lvl9pPr marL="3656965" algn="l" defTabSz="914400"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8499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8499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0">
        <p15:prstTrans prst="crush"/>
      </p:transition>
    </mc:Choice>
    <mc:Fallback>
      <p:transition spd="slow" advClick="0"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938086" y="-3"/>
            <a:ext cx="8982578" cy="1024368"/>
          </a:xfrm>
        </p:spPr>
        <p:txBody>
          <a:bodyPr>
            <a:normAutofit/>
          </a:bodyPr>
          <a:lstStyle>
            <a:lvl1pPr algn="ctr">
              <a:defRPr sz="4220"/>
            </a:lvl1pPr>
          </a:lstStyle>
          <a:p>
            <a:r>
              <a:rPr lang="en-US"/>
              <a:t>Click to edit Master title style</a:t>
            </a:r>
            <a:endParaRPr lang="en-GB"/>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0">
        <p15:prstTrans prst="crush"/>
      </p:transition>
    </mc:Choice>
    <mc:Fallback>
      <p:transition spd="slow" advClick="0"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0">
        <p15:prstTrans prst="crush"/>
      </p:transition>
    </mc:Choice>
    <mc:Fallback>
      <p:transition spd="slow" advClick="0"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7D9A3FB-949F-4B3A-BDC9-400100DD86E9}"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5035824-65D5-478C-9E42-BB7BDE2C2B43}"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0">
        <p15:prstTrans prst="crush"/>
      </p:transition>
    </mc:Choice>
    <mc:Fallback>
      <p:transition spd="slow" advClick="0" advTm="0">
        <p:fade/>
      </p:transition>
    </mc:Fallback>
  </mc:AlternateContent>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84238" y="385763"/>
            <a:ext cx="11090275" cy="1397000"/>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84238" y="1925638"/>
            <a:ext cx="11090275" cy="4589462"/>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latin typeface="印品黑体" panose="00000500000000000000" pitchFamily="2" charset="-122"/>
              </a:defRPr>
            </a:lvl1pPr>
          </a:lstStyle>
          <a:p>
            <a:endParaRPr lang="zh-CN" altLang="en-US" dirty="0"/>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chemeClr val="tx1">
                    <a:tint val="75000"/>
                  </a:schemeClr>
                </a:solidFill>
                <a:latin typeface="印品黑体" panose="00000500000000000000" pitchFamily="2" charset="-122"/>
              </a:defRPr>
            </a:lvl1pPr>
          </a:lstStyle>
          <a:p>
            <a:endParaRPr lang="zh-CN" altLang="en-US" dirty="0"/>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chemeClr val="tx1">
                    <a:tint val="75000"/>
                  </a:schemeClr>
                </a:solidFill>
                <a:latin typeface="印品黑体" panose="00000500000000000000" pitchFamily="2" charset="-122"/>
              </a:defRPr>
            </a:lvl1pPr>
          </a:lstStyle>
          <a:p>
            <a:fld id="{27406F3C-FA24-4A80-8CD4-EE5698C541FD}"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mc:AlternateContent xmlns:mc="http://schemas.openxmlformats.org/markup-compatibility/2006">
    <mc:Choice xmlns:p15="http://schemas.microsoft.com/office/powerpoint/2012/main" Requires="p15">
      <p:transition xmlns:p14="http://schemas.microsoft.com/office/powerpoint/2010/main" spd="slow" Requires="p14" p14:dur="2000" advClick="0" advTm="0">
        <p15:prstTrans prst="crush"/>
      </p:transition>
    </mc:Choice>
    <mc:Fallback>
      <p:transition spd="slow" advClick="0" advTm="0">
        <p:fade/>
      </p:transition>
    </mc:Fallback>
  </mc:AlternateContent>
  <p:hf sldNum="0" hdr="0" ftr="0" dt="0"/>
  <p:txStyles>
    <p:titleStyle>
      <a:lvl1pPr algn="l" defTabSz="914400" rtl="0" eaLnBrk="1" latinLnBrk="0" hangingPunct="1">
        <a:lnSpc>
          <a:spcPct val="90000"/>
        </a:lnSpc>
        <a:spcBef>
          <a:spcPct val="0"/>
        </a:spcBef>
        <a:buNone/>
        <a:defRPr sz="4400" kern="1200">
          <a:solidFill>
            <a:schemeClr val="tx1"/>
          </a:solidFill>
          <a:latin typeface="印品黑体" panose="00000500000000000000" pitchFamily="2" charset="-122"/>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印品黑体" panose="00000500000000000000" pitchFamily="2" charset="-122"/>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印品黑体" panose="00000500000000000000" pitchFamily="2" charset="-122"/>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印品黑体" panose="00000500000000000000" pitchFamily="2" charset="-122"/>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印品黑体" panose="00000500000000000000" pitchFamily="2" charset="-122"/>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印品黑体" panose="00000500000000000000" pitchFamily="2" charset="-122"/>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microsoft.com/office/2007/relationships/hdphoto" Target="../media/image2.wdp"/><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2.xml"/><Relationship Id="rId2" Type="http://schemas.openxmlformats.org/officeDocument/2006/relationships/image" Target="../media/image12.png"/><Relationship Id="rId1" Type="http://schemas.openxmlformats.org/officeDocument/2006/relationships/image" Target="../media/image11.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2.xml"/><Relationship Id="rId2" Type="http://schemas.openxmlformats.org/officeDocument/2006/relationships/image" Target="../media/image14.png"/><Relationship Id="rId1" Type="http://schemas.openxmlformats.org/officeDocument/2006/relationships/image" Target="../media/image13.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hyperlink" Target="https://baike.baidu.com/item/loopback?fromModule=lemma_inlink" TargetMode="Externa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9.xml"/><Relationship Id="rId4" Type="http://schemas.openxmlformats.org/officeDocument/2006/relationships/slideLayout" Target="../slideLayouts/slideLayout2.xml"/><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15.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2.xml"/><Relationship Id="rId2" Type="http://schemas.openxmlformats.org/officeDocument/2006/relationships/image" Target="../media/image20.png"/><Relationship Id="rId1" Type="http://schemas.openxmlformats.org/officeDocument/2006/relationships/image" Target="../media/image19.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24.xml"/><Relationship Id="rId4" Type="http://schemas.openxmlformats.org/officeDocument/2006/relationships/slideLayout" Target="../slideLayouts/slideLayout2.xml"/><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1.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image" Target="../media/image24.png"/></Relationships>
</file>

<file path=ppt/slides/_rels/slide26.xml.rels><?xml version="1.0" encoding="UTF-8" standalone="yes"?>
<Relationships xmlns="http://schemas.openxmlformats.org/package/2006/relationships"><Relationship Id="rId5" Type="http://schemas.openxmlformats.org/officeDocument/2006/relationships/notesSlide" Target="../notesSlides/notesSlide26.xml"/><Relationship Id="rId4" Type="http://schemas.openxmlformats.org/officeDocument/2006/relationships/slideLayout" Target="../slideLayouts/slideLayout2.xml"/><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image" Target="../media/image25.png"/></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1.xml"/><Relationship Id="rId2" Type="http://schemas.microsoft.com/office/2007/relationships/hdphoto" Target="../media/image2.wdp"/><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hyperlink" Target="https://so.csdn.net/so/search?q=%E8%B7%AF%E7%94%B1%E8%A1%A8&amp;spm=1001.2101.3001.7020" TargetMode="Externa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矩形 2"/>
          <p:cNvSpPr/>
          <p:nvPr/>
        </p:nvSpPr>
        <p:spPr>
          <a:xfrm>
            <a:off x="21248" y="0"/>
            <a:ext cx="12858750" cy="7232650"/>
          </a:xfrm>
          <a:prstGeom prst="rect">
            <a:avLst/>
          </a:prstGeom>
          <a:blipFill dpi="0" rotWithShape="1">
            <a:blip r:embed="rId1">
              <a:extLst>
                <a:ext uri="{BEBA8EAE-BF5A-486C-A8C5-ECC9F3942E4B}">
                  <a14:imgProps xmlns:a14="http://schemas.microsoft.com/office/drawing/2010/main">
                    <a14:imgLayer r:embed="rId2">
                      <a14:imgEffect>
                        <a14:brightnessContrast contrast="20000"/>
                      </a14:imgEffect>
                      <a14:imgEffect>
                        <a14:sharpenSoften amount="25000"/>
                      </a14:imgEffect>
                    </a14:imgLayer>
                  </a14:imgProps>
                </a:ext>
                <a:ext uri="{28A0092B-C50C-407E-A947-70E740481C1C}">
                  <a14:useLocalDpi xmlns:a14="http://schemas.microsoft.com/office/drawing/2010/main" val="0"/>
                </a:ext>
              </a:extLst>
            </a:blip>
            <a:srcRect/>
            <a:stretch>
              <a:fillRect t="-12723" b="-583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ndParaRPr>
          </a:p>
        </p:txBody>
      </p:sp>
      <p:sp>
        <p:nvSpPr>
          <p:cNvPr id="4" name="矩形 3"/>
          <p:cNvSpPr/>
          <p:nvPr/>
        </p:nvSpPr>
        <p:spPr>
          <a:xfrm>
            <a:off x="2758440" y="1527810"/>
            <a:ext cx="10101580" cy="3062605"/>
          </a:xfrm>
          <a:prstGeom prst="rect">
            <a:avLst/>
          </a:prstGeom>
          <a:solidFill>
            <a:schemeClr val="accent1">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ndParaRPr>
          </a:p>
        </p:txBody>
      </p:sp>
      <p:sp>
        <p:nvSpPr>
          <p:cNvPr id="8" name="矩形 259"/>
          <p:cNvSpPr>
            <a:spLocks noChangeArrowheads="1"/>
          </p:cNvSpPr>
          <p:nvPr/>
        </p:nvSpPr>
        <p:spPr bwMode="auto">
          <a:xfrm>
            <a:off x="3738880" y="1766570"/>
            <a:ext cx="2269656" cy="92329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dist">
              <a:buNone/>
            </a:pPr>
            <a:r>
              <a:rPr sz="6000" b="1" kern="5000" dirty="0">
                <a:solidFill>
                  <a:schemeClr val="accent2">
                    <a:lumMod val="40000"/>
                    <a:lumOff val="60000"/>
                  </a:schemeClr>
                </a:solidFill>
                <a:effectLst>
                  <a:outerShdw blurRad="38100" dist="38100" dir="2700000" algn="tl">
                    <a:srgbClr val="000000">
                      <a:alpha val="43137"/>
                    </a:srgbClr>
                  </a:outerShdw>
                </a:effectLst>
                <a:cs typeface="Arial" panose="020B0604020202020204" pitchFamily="34" charset="0"/>
              </a:rPr>
              <a:t>单元</a:t>
            </a:r>
            <a:r>
              <a:rPr lang="en-US" altLang="zh-CN" sz="6000" b="1" kern="5000" dirty="0">
                <a:solidFill>
                  <a:schemeClr val="accent2">
                    <a:lumMod val="40000"/>
                    <a:lumOff val="60000"/>
                  </a:schemeClr>
                </a:solidFill>
                <a:effectLst>
                  <a:outerShdw blurRad="38100" dist="38100" dir="2700000" algn="tl">
                    <a:srgbClr val="000000">
                      <a:alpha val="43137"/>
                    </a:srgbClr>
                  </a:outerShdw>
                </a:effectLst>
                <a:cs typeface="Arial" panose="020B0604020202020204" pitchFamily="34" charset="0"/>
              </a:rPr>
              <a:t>2</a:t>
            </a:r>
            <a:endParaRPr sz="6000" b="1" kern="5000" dirty="0">
              <a:solidFill>
                <a:schemeClr val="accent2">
                  <a:lumMod val="40000"/>
                  <a:lumOff val="60000"/>
                </a:schemeClr>
              </a:solidFill>
              <a:effectLst>
                <a:outerShdw blurRad="38100" dist="38100" dir="2700000" algn="tl">
                  <a:srgbClr val="000000">
                    <a:alpha val="43137"/>
                  </a:srgbClr>
                </a:outerShdw>
              </a:effectLst>
              <a:cs typeface="Arial" panose="020B0604020202020204" pitchFamily="34" charset="0"/>
            </a:endParaRPr>
          </a:p>
        </p:txBody>
      </p:sp>
      <p:sp>
        <p:nvSpPr>
          <p:cNvPr id="7" name="矩形 259"/>
          <p:cNvSpPr>
            <a:spLocks noChangeArrowheads="1"/>
          </p:cNvSpPr>
          <p:nvPr/>
        </p:nvSpPr>
        <p:spPr bwMode="auto">
          <a:xfrm>
            <a:off x="5768055" y="2826588"/>
            <a:ext cx="6793560" cy="92329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lvl="0" algn="just">
              <a:buNone/>
            </a:pPr>
            <a:r>
              <a:rPr lang="zh-CN" sz="6000" b="1" dirty="0">
                <a:solidFill>
                  <a:schemeClr val="accent2">
                    <a:lumMod val="40000"/>
                    <a:lumOff val="60000"/>
                  </a:schemeClr>
                </a:solidFill>
                <a:effectLst>
                  <a:outerShdw blurRad="38100" dist="38100" dir="2700000" algn="tl">
                    <a:srgbClr val="000000">
                      <a:alpha val="43137"/>
                    </a:srgbClr>
                  </a:outerShdw>
                </a:effectLst>
                <a:cs typeface="Arial" panose="020B0604020202020204" pitchFamily="34" charset="0"/>
              </a:rPr>
              <a:t>路由</a:t>
            </a:r>
            <a:endParaRPr lang="zh-CN" sz="6000" b="1" dirty="0">
              <a:solidFill>
                <a:schemeClr val="accent2">
                  <a:lumMod val="40000"/>
                  <a:lumOff val="60000"/>
                </a:schemeClr>
              </a:solidFill>
              <a:effectLst>
                <a:outerShdw blurRad="38100" dist="38100" dir="2700000" algn="tl">
                  <a:srgbClr val="000000">
                    <a:alpha val="43137"/>
                  </a:srgbClr>
                </a:outerShdw>
              </a:effectLst>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8"/>
          <p:cNvSpPr txBox="1"/>
          <p:nvPr/>
        </p:nvSpPr>
        <p:spPr>
          <a:xfrm>
            <a:off x="4443776" y="397999"/>
            <a:ext cx="3948938" cy="307340"/>
          </a:xfrm>
          <a:prstGeom prst="rect">
            <a:avLst/>
          </a:prstGeom>
          <a:noFill/>
        </p:spPr>
        <p:txBody>
          <a:bodyPr wrap="square" lIns="0" tIns="0" rIns="0" bIns="0" rtlCol="0" anchor="ctr">
            <a:spAutoFit/>
          </a:bodyPr>
          <a:lstStyle/>
          <a:p>
            <a:pPr algn="ctr"/>
            <a:r>
              <a:rPr lang="en-US" altLang="zh-CN" sz="20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RIPv1</a:t>
            </a:r>
            <a:r>
              <a:rPr lang="zh-CN" altLang="en-US" sz="20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与</a:t>
            </a:r>
            <a:r>
              <a:rPr lang="en-US" altLang="zh-CN" sz="20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RIPv2</a:t>
            </a:r>
            <a:endParaRPr lang="zh-CN" altLang="en-US" sz="20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59" name="组合 58"/>
          <p:cNvGrpSpPr/>
          <p:nvPr/>
        </p:nvGrpSpPr>
        <p:grpSpPr>
          <a:xfrm>
            <a:off x="539338" y="726169"/>
            <a:ext cx="11780077" cy="0"/>
            <a:chOff x="503625" y="726011"/>
            <a:chExt cx="11780723" cy="0"/>
          </a:xfrm>
        </p:grpSpPr>
        <p:cxnSp>
          <p:nvCxnSpPr>
            <p:cNvPr id="60" name="直接连接符 59"/>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nvSpPr>
        <p:spPr>
          <a:xfrm>
            <a:off x="1018576" y="1108779"/>
            <a:ext cx="6492960" cy="5015091"/>
          </a:xfrm>
          <a:prstGeom prst="rect">
            <a:avLst/>
          </a:prstGeom>
          <a:noFill/>
        </p:spPr>
        <p:txBody>
          <a:bodyPr wrap="square">
            <a:spAutoFit/>
          </a:bodyPr>
          <a:lstStyle/>
          <a:p>
            <a:pPr indent="266700" algn="just">
              <a:lnSpc>
                <a:spcPct val="150000"/>
              </a:lnSpc>
            </a:pPr>
            <a:r>
              <a:rPr lang="en-US" altLang="zh-CN" sz="2400" kern="100" dirty="0">
                <a:solidFill>
                  <a:srgbClr val="000000"/>
                </a:solidFill>
                <a:effectLst/>
                <a:latin typeface="仿宋" panose="02010609060101010101" pitchFamily="49" charset="-122"/>
                <a:ea typeface="宋体" panose="02010600030101010101" pitchFamily="2" charset="-122"/>
                <a:cs typeface="楷体" panose="02010609060101010101" pitchFamily="49" charset="-122"/>
              </a:rPr>
              <a:t>  RIP </a:t>
            </a:r>
            <a:r>
              <a:rPr lang="zh-CN" altLang="zh-CN" sz="2400"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协议分为版本</a:t>
            </a:r>
            <a:r>
              <a:rPr lang="en-US" altLang="zh-CN" sz="2400"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1</a:t>
            </a:r>
            <a:r>
              <a:rPr lang="zh-CN" altLang="zh-CN" sz="2400"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和版本</a:t>
            </a:r>
            <a:r>
              <a:rPr lang="en-US" altLang="zh-CN" sz="2400"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 2</a:t>
            </a:r>
            <a:r>
              <a:rPr lang="zh-CN" altLang="zh-CN" sz="2400"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。不论是版本</a:t>
            </a:r>
            <a:r>
              <a:rPr lang="en-US" altLang="zh-CN" sz="2400"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1</a:t>
            </a:r>
            <a:r>
              <a:rPr lang="zh-CN" altLang="zh-CN" sz="2400"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还是版本</a:t>
            </a:r>
            <a:r>
              <a:rPr lang="en-US" altLang="zh-CN" sz="2400"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 2</a:t>
            </a:r>
            <a:r>
              <a:rPr lang="zh-CN" altLang="zh-CN" sz="2400"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，都具备下面的特征</a:t>
            </a:r>
            <a:r>
              <a:rPr lang="en-US" altLang="zh-CN" sz="2400"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ct val="150000"/>
              </a:lnSpc>
            </a:pPr>
            <a:r>
              <a:rPr lang="en-US" altLang="zh-CN" sz="2400"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  </a:t>
            </a:r>
            <a:r>
              <a:rPr lang="zh-CN" altLang="zh-CN" sz="2400"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①是距离向量路由协议</a:t>
            </a:r>
            <a:r>
              <a:rPr lang="en-US" altLang="zh-CN" sz="2400"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ct val="150000"/>
              </a:lnSpc>
            </a:pPr>
            <a:r>
              <a:rPr lang="en-US" altLang="zh-CN" sz="2400"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  </a:t>
            </a:r>
            <a:r>
              <a:rPr lang="zh-CN" altLang="zh-CN" sz="2400"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②使用跳数</a:t>
            </a:r>
            <a:r>
              <a:rPr lang="en-US" altLang="zh-CN" sz="2400"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(Hop Count)</a:t>
            </a:r>
            <a:r>
              <a:rPr lang="zh-CN" altLang="zh-CN" sz="2400"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作为度量值</a:t>
            </a:r>
            <a:r>
              <a:rPr lang="en-US" altLang="zh-CN" sz="2400"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ct val="150000"/>
              </a:lnSpc>
            </a:pPr>
            <a:r>
              <a:rPr lang="en-US" altLang="zh-CN" sz="2400"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  </a:t>
            </a:r>
            <a:r>
              <a:rPr lang="zh-CN" altLang="zh-CN" sz="2400"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③默认路由更新周期为</a:t>
            </a:r>
            <a:r>
              <a:rPr lang="en-US" altLang="zh-CN" sz="2400"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 30 s</a:t>
            </a:r>
            <a:r>
              <a:rPr lang="zh-CN" altLang="zh-CN" sz="2400"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ct val="150000"/>
              </a:lnSpc>
            </a:pPr>
            <a:r>
              <a:rPr lang="en-US" altLang="zh-CN" sz="2400"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  </a:t>
            </a:r>
            <a:r>
              <a:rPr lang="zh-CN" altLang="zh-CN" sz="2400"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④管理距离</a:t>
            </a:r>
            <a:r>
              <a:rPr lang="en-US" altLang="zh-CN" sz="2400"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(AD)</a:t>
            </a:r>
            <a:r>
              <a:rPr lang="zh-CN" altLang="zh-CN" sz="2400"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为</a:t>
            </a:r>
            <a:r>
              <a:rPr lang="en-US" altLang="zh-CN" sz="2400"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120</a:t>
            </a:r>
            <a:r>
              <a:rPr lang="zh-CN" altLang="zh-CN" sz="2400"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ct val="150000"/>
              </a:lnSpc>
            </a:pPr>
            <a:r>
              <a:rPr lang="en-US" altLang="zh-CN" sz="2400"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  </a:t>
            </a:r>
            <a:r>
              <a:rPr lang="zh-CN" altLang="zh-CN" sz="2400"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⑤支持触发更新</a:t>
            </a:r>
            <a:r>
              <a:rPr lang="en-US" altLang="zh-CN" sz="2400"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 </a:t>
            </a:r>
            <a:r>
              <a:rPr lang="zh-CN" altLang="zh-CN" sz="2400"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最大跳数为</a:t>
            </a:r>
            <a:r>
              <a:rPr lang="en-US" altLang="zh-CN" sz="2400"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 15 </a:t>
            </a:r>
            <a:r>
              <a:rPr lang="zh-CN" altLang="zh-CN" sz="2400"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跳；</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ct val="150000"/>
              </a:lnSpc>
            </a:pPr>
            <a:r>
              <a:rPr lang="en-US" altLang="zh-CN" sz="2400"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  </a:t>
            </a:r>
            <a:r>
              <a:rPr lang="zh-CN" altLang="zh-CN" sz="2400"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⑦支持等价路径，默认</a:t>
            </a:r>
            <a:r>
              <a:rPr lang="en-US" altLang="zh-CN" sz="2400"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4</a:t>
            </a:r>
            <a:r>
              <a:rPr lang="zh-CN" altLang="zh-CN" sz="2400"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条，最大</a:t>
            </a:r>
            <a:r>
              <a:rPr lang="en-US" altLang="zh-CN" sz="2400"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16</a:t>
            </a:r>
            <a:r>
              <a:rPr lang="zh-CN" altLang="zh-CN" sz="2400"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条；</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ct val="150000"/>
              </a:lnSpc>
            </a:pPr>
            <a:r>
              <a:rPr lang="en-US" altLang="zh-CN" sz="2400"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  </a:t>
            </a:r>
            <a:r>
              <a:rPr lang="zh-CN" altLang="zh-CN" sz="2400"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⑧使用</a:t>
            </a:r>
            <a:r>
              <a:rPr lang="en-US" altLang="zh-CN" sz="2400"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UDP 520</a:t>
            </a:r>
            <a:r>
              <a:rPr lang="zh-CN" altLang="zh-CN" sz="2400"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端口进行路由更新。</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6" name="图片 5"/>
          <p:cNvPicPr>
            <a:picLocks noChangeAspect="1"/>
          </p:cNvPicPr>
          <p:nvPr/>
        </p:nvPicPr>
        <p:blipFill>
          <a:blip r:embed="rId1"/>
          <a:stretch>
            <a:fillRect/>
          </a:stretch>
        </p:blipFill>
        <p:spPr>
          <a:xfrm>
            <a:off x="7812135" y="1271645"/>
            <a:ext cx="4400428" cy="4120113"/>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8"/>
          <p:cNvSpPr txBox="1"/>
          <p:nvPr/>
        </p:nvSpPr>
        <p:spPr>
          <a:xfrm>
            <a:off x="4443776" y="397999"/>
            <a:ext cx="3948938" cy="307340"/>
          </a:xfrm>
          <a:prstGeom prst="rect">
            <a:avLst/>
          </a:prstGeom>
          <a:noFill/>
        </p:spPr>
        <p:txBody>
          <a:bodyPr wrap="square" lIns="0" tIns="0" rIns="0" bIns="0" rtlCol="0" anchor="ctr">
            <a:spAutoFit/>
          </a:bodyPr>
          <a:lstStyle/>
          <a:p>
            <a:pPr algn="ctr"/>
            <a:r>
              <a:rPr lang="en-US" altLang="zh-CN" sz="20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RIPv1</a:t>
            </a:r>
            <a:r>
              <a:rPr lang="zh-CN" altLang="en-US" sz="20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与</a:t>
            </a:r>
            <a:r>
              <a:rPr lang="en-US" altLang="zh-CN" sz="20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RIPv2</a:t>
            </a:r>
            <a:r>
              <a:rPr lang="zh-CN" altLang="en-US" sz="20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的区别</a:t>
            </a:r>
            <a:endParaRPr lang="zh-CN" altLang="en-US" sz="20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59" name="组合 58"/>
          <p:cNvGrpSpPr/>
          <p:nvPr/>
        </p:nvGrpSpPr>
        <p:grpSpPr>
          <a:xfrm>
            <a:off x="539338" y="726169"/>
            <a:ext cx="11780077" cy="0"/>
            <a:chOff x="503625" y="726011"/>
            <a:chExt cx="11780723" cy="0"/>
          </a:xfrm>
        </p:grpSpPr>
        <p:cxnSp>
          <p:nvCxnSpPr>
            <p:cNvPr id="60" name="直接连接符 59"/>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5" name="文本框 4"/>
          <p:cNvSpPr txBox="1"/>
          <p:nvPr/>
        </p:nvSpPr>
        <p:spPr>
          <a:xfrm>
            <a:off x="1227930" y="1433523"/>
            <a:ext cx="6431692" cy="461665"/>
          </a:xfrm>
          <a:prstGeom prst="rect">
            <a:avLst/>
          </a:prstGeom>
          <a:noFill/>
        </p:spPr>
        <p:txBody>
          <a:bodyPr wrap="square">
            <a:spAutoFit/>
          </a:bodyPr>
          <a:lstStyle/>
          <a:p>
            <a:r>
              <a:rPr lang="en-US" altLang="zh-CN" sz="2400" kern="100" dirty="0">
                <a:solidFill>
                  <a:srgbClr val="000000"/>
                </a:solidFill>
                <a:effectLst/>
                <a:latin typeface="仿宋" panose="02010609060101010101" pitchFamily="49" charset="-122"/>
                <a:cs typeface="楷体" panose="02010609060101010101" pitchFamily="49" charset="-122"/>
              </a:rPr>
              <a:t> </a:t>
            </a:r>
            <a:r>
              <a:rPr lang="en-US" altLang="zh-CN" sz="2400" kern="100" dirty="0">
                <a:solidFill>
                  <a:srgbClr val="000000"/>
                </a:solidFill>
                <a:effectLst/>
                <a:latin typeface="+mn-ea"/>
                <a:ea typeface="+mn-ea"/>
                <a:cs typeface="楷体" panose="02010609060101010101" pitchFamily="49" charset="-122"/>
              </a:rPr>
              <a:t>RIPv1 </a:t>
            </a:r>
            <a:r>
              <a:rPr lang="zh-CN" altLang="zh-CN" sz="2400" kern="100" dirty="0">
                <a:solidFill>
                  <a:srgbClr val="000000"/>
                </a:solidFill>
                <a:effectLst/>
                <a:latin typeface="+mn-ea"/>
                <a:ea typeface="+mn-ea"/>
                <a:cs typeface="楷体" panose="02010609060101010101" pitchFamily="49" charset="-122"/>
              </a:rPr>
              <a:t>和</a:t>
            </a:r>
            <a:r>
              <a:rPr lang="en-US" altLang="zh-CN" sz="2400" kern="100" dirty="0">
                <a:solidFill>
                  <a:srgbClr val="000000"/>
                </a:solidFill>
                <a:effectLst/>
                <a:latin typeface="+mn-ea"/>
                <a:ea typeface="+mn-ea"/>
                <a:cs typeface="楷体" panose="02010609060101010101" pitchFamily="49" charset="-122"/>
              </a:rPr>
              <a:t> RIPv2 </a:t>
            </a:r>
            <a:r>
              <a:rPr lang="zh-CN" altLang="zh-CN" sz="2400" kern="100" dirty="0">
                <a:solidFill>
                  <a:srgbClr val="000000"/>
                </a:solidFill>
                <a:effectLst/>
                <a:latin typeface="+mn-ea"/>
                <a:ea typeface="+mn-ea"/>
                <a:cs typeface="楷体" panose="02010609060101010101" pitchFamily="49" charset="-122"/>
              </a:rPr>
              <a:t>的区别如</a:t>
            </a:r>
            <a:r>
              <a:rPr lang="zh-CN" altLang="en-US" sz="2400" kern="100" dirty="0">
                <a:solidFill>
                  <a:srgbClr val="000000"/>
                </a:solidFill>
                <a:effectLst/>
                <a:latin typeface="+mn-ea"/>
                <a:ea typeface="+mn-ea"/>
                <a:cs typeface="楷体" panose="02010609060101010101" pitchFamily="49" charset="-122"/>
              </a:rPr>
              <a:t>下：</a:t>
            </a:r>
            <a:endParaRPr lang="zh-CN" altLang="en-US" sz="2400" dirty="0">
              <a:latin typeface="+mn-ea"/>
              <a:ea typeface="+mn-ea"/>
            </a:endParaRPr>
          </a:p>
        </p:txBody>
      </p:sp>
      <p:pic>
        <p:nvPicPr>
          <p:cNvPr id="3" name="图片 2"/>
          <p:cNvPicPr>
            <a:picLocks noChangeAspect="1"/>
          </p:cNvPicPr>
          <p:nvPr/>
        </p:nvPicPr>
        <p:blipFill>
          <a:blip r:embed="rId1"/>
          <a:stretch>
            <a:fillRect/>
          </a:stretch>
        </p:blipFill>
        <p:spPr>
          <a:xfrm>
            <a:off x="1439415" y="2053205"/>
            <a:ext cx="9634788" cy="3622259"/>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8"/>
          <p:cNvSpPr txBox="1"/>
          <p:nvPr/>
        </p:nvSpPr>
        <p:spPr>
          <a:xfrm>
            <a:off x="4413157" y="412980"/>
            <a:ext cx="3948938" cy="307340"/>
          </a:xfrm>
          <a:prstGeom prst="rect">
            <a:avLst/>
          </a:prstGeom>
          <a:noFill/>
        </p:spPr>
        <p:txBody>
          <a:bodyPr wrap="square" lIns="0" tIns="0" rIns="0" bIns="0" rtlCol="0" anchor="ctr">
            <a:spAutoFit/>
          </a:bodyPr>
          <a:lstStyle/>
          <a:p>
            <a:pPr algn="ctr"/>
            <a:r>
              <a:rPr lang="zh-CN" altLang="en-US" sz="20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路由表中的</a:t>
            </a:r>
            <a:r>
              <a:rPr lang="en-US" altLang="zh-CN" sz="20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RIP</a:t>
            </a:r>
            <a:r>
              <a:rPr lang="zh-CN" altLang="en-US" sz="20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路由条目</a:t>
            </a:r>
            <a:endParaRPr lang="zh-CN" altLang="en-US" sz="20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59" name="组合 58"/>
          <p:cNvGrpSpPr/>
          <p:nvPr/>
        </p:nvGrpSpPr>
        <p:grpSpPr>
          <a:xfrm>
            <a:off x="539338" y="726169"/>
            <a:ext cx="11780077" cy="0"/>
            <a:chOff x="503625" y="726011"/>
            <a:chExt cx="11780723" cy="0"/>
          </a:xfrm>
        </p:grpSpPr>
        <p:cxnSp>
          <p:nvCxnSpPr>
            <p:cNvPr id="60" name="直接连接符 59"/>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5" name="文本框 4"/>
          <p:cNvSpPr txBox="1"/>
          <p:nvPr/>
        </p:nvSpPr>
        <p:spPr>
          <a:xfrm>
            <a:off x="1187246" y="1151405"/>
            <a:ext cx="10400760" cy="4021294"/>
          </a:xfrm>
          <a:prstGeom prst="rect">
            <a:avLst/>
          </a:prstGeom>
          <a:noFill/>
        </p:spPr>
        <p:txBody>
          <a:bodyPr wrap="square">
            <a:spAutoFit/>
          </a:bodyPr>
          <a:lstStyle/>
          <a:p>
            <a:pPr marL="0" marR="0" indent="266700" algn="just">
              <a:lnSpc>
                <a:spcPct val="150000"/>
              </a:lnSpc>
              <a:spcBef>
                <a:spcPts val="0"/>
              </a:spcBef>
              <a:spcAft>
                <a:spcPts val="0"/>
              </a:spcAft>
            </a:pPr>
            <a:r>
              <a:rPr lang="zh-CN" altLang="en-US" sz="2000" kern="100" dirty="0">
                <a:solidFill>
                  <a:srgbClr val="000000"/>
                </a:solidFill>
                <a:effectLst/>
                <a:latin typeface="+mj-ea"/>
                <a:ea typeface="+mj-ea"/>
                <a:cs typeface="楷体" panose="02010609060101010101" pitchFamily="49" charset="-122"/>
              </a:rPr>
              <a:t>例：路由表中的一项路由</a:t>
            </a:r>
            <a:endParaRPr lang="zh-CN" altLang="en-US" sz="2000" kern="100" dirty="0">
              <a:effectLst/>
              <a:latin typeface="+mj-ea"/>
              <a:ea typeface="+mj-ea"/>
              <a:cs typeface="Times New Roman" panose="02020603050405020304" pitchFamily="18" charset="0"/>
            </a:endParaRPr>
          </a:p>
          <a:p>
            <a:pPr marL="266700" marR="0" algn="l">
              <a:spcBef>
                <a:spcPts val="0"/>
              </a:spcBef>
              <a:spcAft>
                <a:spcPts val="0"/>
              </a:spcAft>
            </a:pPr>
            <a:r>
              <a:rPr lang="en-US" altLang="zh-CN" sz="2000" kern="0" dirty="0">
                <a:solidFill>
                  <a:srgbClr val="000000"/>
                </a:solidFill>
                <a:effectLst/>
                <a:latin typeface="+mj-ea"/>
                <a:ea typeface="+mj-ea"/>
                <a:cs typeface="Times New Roman" panose="02020603050405020304" pitchFamily="18" charset="0"/>
              </a:rPr>
              <a:t>    R  192.168.2.0/24 [120/1] via 192.168.1.2, 00:00:18, </a:t>
            </a:r>
            <a:r>
              <a:rPr lang="en-US" altLang="zh-CN" sz="2000" kern="0" dirty="0" err="1">
                <a:solidFill>
                  <a:srgbClr val="000000"/>
                </a:solidFill>
                <a:effectLst/>
                <a:latin typeface="+mj-ea"/>
                <a:ea typeface="+mj-ea"/>
                <a:cs typeface="Times New Roman" panose="02020603050405020304" pitchFamily="18" charset="0"/>
              </a:rPr>
              <a:t>FastEthernet</a:t>
            </a:r>
            <a:r>
              <a:rPr lang="en-US" altLang="zh-CN" sz="2000" kern="0" dirty="0">
                <a:solidFill>
                  <a:srgbClr val="000000"/>
                </a:solidFill>
                <a:effectLst/>
                <a:latin typeface="+mj-ea"/>
                <a:ea typeface="+mj-ea"/>
                <a:cs typeface="Times New Roman" panose="02020603050405020304" pitchFamily="18" charset="0"/>
              </a:rPr>
              <a:t> 0/0</a:t>
            </a:r>
            <a:endParaRPr lang="zh-CN" altLang="en-US" sz="2000" kern="100" dirty="0">
              <a:effectLst/>
              <a:latin typeface="+mj-ea"/>
              <a:ea typeface="+mj-ea"/>
              <a:cs typeface="Times New Roman" panose="02020603050405020304" pitchFamily="18" charset="0"/>
            </a:endParaRPr>
          </a:p>
          <a:p>
            <a:pPr marL="0" marR="0" indent="266700" algn="just">
              <a:lnSpc>
                <a:spcPct val="150000"/>
              </a:lnSpc>
              <a:spcBef>
                <a:spcPts val="0"/>
              </a:spcBef>
              <a:spcAft>
                <a:spcPts val="0"/>
              </a:spcAft>
            </a:pPr>
            <a:r>
              <a:rPr lang="en-US" altLang="zh-CN" sz="2000" kern="100" dirty="0">
                <a:solidFill>
                  <a:srgbClr val="000000"/>
                </a:solidFill>
                <a:effectLst/>
                <a:latin typeface="+mj-ea"/>
                <a:ea typeface="+mj-ea"/>
                <a:cs typeface="楷体" panose="02010609060101010101" pitchFamily="49" charset="-122"/>
              </a:rPr>
              <a:t>- “R”</a:t>
            </a:r>
            <a:r>
              <a:rPr lang="zh-CN" altLang="en-US" sz="2000" kern="100" dirty="0">
                <a:solidFill>
                  <a:srgbClr val="000000"/>
                </a:solidFill>
                <a:effectLst/>
                <a:latin typeface="+mj-ea"/>
                <a:ea typeface="+mj-ea"/>
                <a:cs typeface="楷体" panose="02010609060101010101" pitchFamily="49" charset="-122"/>
              </a:rPr>
              <a:t>为路由类型的简写代码，表示该路由条目的获得方式，常见简写代码见表</a:t>
            </a:r>
            <a:r>
              <a:rPr lang="en-US" altLang="zh-CN" sz="2000" kern="100" dirty="0">
                <a:solidFill>
                  <a:srgbClr val="000000"/>
                </a:solidFill>
                <a:effectLst/>
                <a:latin typeface="+mj-ea"/>
                <a:ea typeface="+mj-ea"/>
                <a:cs typeface="楷体" panose="02010609060101010101" pitchFamily="49" charset="-122"/>
              </a:rPr>
              <a:t>2-2-2</a:t>
            </a:r>
            <a:r>
              <a:rPr lang="zh-CN" altLang="en-US" sz="2000" kern="100" dirty="0">
                <a:solidFill>
                  <a:srgbClr val="000000"/>
                </a:solidFill>
                <a:effectLst/>
                <a:latin typeface="+mj-ea"/>
                <a:ea typeface="+mj-ea"/>
                <a:cs typeface="楷体" panose="02010609060101010101" pitchFamily="49" charset="-122"/>
              </a:rPr>
              <a:t>；</a:t>
            </a:r>
            <a:endParaRPr lang="zh-CN" altLang="en-US" sz="2000" kern="100" dirty="0">
              <a:effectLst/>
              <a:latin typeface="+mj-ea"/>
              <a:ea typeface="+mj-ea"/>
              <a:cs typeface="Times New Roman" panose="02020603050405020304" pitchFamily="18" charset="0"/>
            </a:endParaRPr>
          </a:p>
          <a:p>
            <a:pPr marL="0" marR="0" indent="266700" algn="just">
              <a:lnSpc>
                <a:spcPct val="150000"/>
              </a:lnSpc>
              <a:spcBef>
                <a:spcPts val="0"/>
              </a:spcBef>
              <a:spcAft>
                <a:spcPts val="0"/>
              </a:spcAft>
            </a:pPr>
            <a:r>
              <a:rPr lang="en-US" altLang="zh-CN" sz="2000" kern="100" dirty="0">
                <a:solidFill>
                  <a:srgbClr val="000000"/>
                </a:solidFill>
                <a:effectLst/>
                <a:latin typeface="+mj-ea"/>
                <a:ea typeface="+mj-ea"/>
                <a:cs typeface="楷体" panose="02010609060101010101" pitchFamily="49" charset="-122"/>
              </a:rPr>
              <a:t>- “192.168.2.0/24”</a:t>
            </a:r>
            <a:r>
              <a:rPr lang="zh-CN" altLang="en-US" sz="2000" kern="100" dirty="0">
                <a:solidFill>
                  <a:srgbClr val="000000"/>
                </a:solidFill>
                <a:effectLst/>
                <a:latin typeface="+mj-ea"/>
                <a:ea typeface="+mj-ea"/>
                <a:cs typeface="楷体" panose="02010609060101010101" pitchFamily="49" charset="-122"/>
              </a:rPr>
              <a:t>为目的网段；</a:t>
            </a:r>
            <a:endParaRPr lang="zh-CN" altLang="en-US" sz="2000" kern="100" dirty="0">
              <a:effectLst/>
              <a:latin typeface="+mj-ea"/>
              <a:ea typeface="+mj-ea"/>
              <a:cs typeface="Times New Roman" panose="02020603050405020304" pitchFamily="18" charset="0"/>
            </a:endParaRPr>
          </a:p>
          <a:p>
            <a:pPr marL="0" marR="0" indent="266700" algn="just">
              <a:lnSpc>
                <a:spcPct val="150000"/>
              </a:lnSpc>
              <a:spcBef>
                <a:spcPts val="0"/>
              </a:spcBef>
              <a:spcAft>
                <a:spcPts val="0"/>
              </a:spcAft>
            </a:pPr>
            <a:r>
              <a:rPr lang="en-US" altLang="zh-CN" sz="2000" kern="100" dirty="0">
                <a:solidFill>
                  <a:srgbClr val="000000"/>
                </a:solidFill>
                <a:effectLst/>
                <a:latin typeface="+mj-ea"/>
                <a:ea typeface="+mj-ea"/>
                <a:cs typeface="楷体" panose="02010609060101010101" pitchFamily="49" charset="-122"/>
              </a:rPr>
              <a:t>- “[120/1]”</a:t>
            </a:r>
            <a:r>
              <a:rPr lang="zh-CN" altLang="en-US" sz="2000" kern="100" dirty="0">
                <a:solidFill>
                  <a:srgbClr val="000000"/>
                </a:solidFill>
                <a:effectLst/>
                <a:latin typeface="+mj-ea"/>
                <a:ea typeface="+mj-ea"/>
                <a:cs typeface="楷体" panose="02010609060101010101" pitchFamily="49" charset="-122"/>
              </a:rPr>
              <a:t>是管理距离（</a:t>
            </a:r>
            <a:r>
              <a:rPr lang="en-US" altLang="zh-CN" sz="2000" kern="100" dirty="0">
                <a:solidFill>
                  <a:srgbClr val="000000"/>
                </a:solidFill>
                <a:effectLst/>
                <a:latin typeface="+mj-ea"/>
                <a:ea typeface="+mj-ea"/>
                <a:cs typeface="楷体" panose="02010609060101010101" pitchFamily="49" charset="-122"/>
              </a:rPr>
              <a:t>AD</a:t>
            </a:r>
            <a:r>
              <a:rPr lang="zh-CN" altLang="en-US" sz="2000" kern="100" dirty="0">
                <a:solidFill>
                  <a:srgbClr val="000000"/>
                </a:solidFill>
                <a:effectLst/>
                <a:latin typeface="+mj-ea"/>
                <a:ea typeface="+mj-ea"/>
                <a:cs typeface="楷体" panose="02010609060101010101" pitchFamily="49" charset="-122"/>
              </a:rPr>
              <a:t>）</a:t>
            </a:r>
            <a:r>
              <a:rPr lang="en-US" altLang="zh-CN" sz="2000" kern="100" dirty="0">
                <a:solidFill>
                  <a:srgbClr val="000000"/>
                </a:solidFill>
                <a:effectLst/>
                <a:latin typeface="+mj-ea"/>
                <a:ea typeface="+mj-ea"/>
                <a:cs typeface="楷体" panose="02010609060101010101" pitchFamily="49" charset="-122"/>
              </a:rPr>
              <a:t>/ </a:t>
            </a:r>
            <a:r>
              <a:rPr lang="zh-CN" altLang="en-US" sz="2000" kern="100" dirty="0">
                <a:solidFill>
                  <a:srgbClr val="000000"/>
                </a:solidFill>
                <a:effectLst/>
                <a:latin typeface="+mj-ea"/>
                <a:ea typeface="+mj-ea"/>
                <a:cs typeface="楷体" panose="02010609060101010101" pitchFamily="49" charset="-122"/>
              </a:rPr>
              <a:t>度量值（</a:t>
            </a:r>
            <a:r>
              <a:rPr lang="en-US" altLang="zh-CN" sz="2000" kern="100" dirty="0">
                <a:solidFill>
                  <a:srgbClr val="000000"/>
                </a:solidFill>
                <a:effectLst/>
                <a:latin typeface="+mj-ea"/>
                <a:ea typeface="+mj-ea"/>
                <a:cs typeface="楷体" panose="02010609060101010101" pitchFamily="49" charset="-122"/>
              </a:rPr>
              <a:t>Metric</a:t>
            </a:r>
            <a:r>
              <a:rPr lang="zh-CN" altLang="en-US" sz="2000" kern="100" dirty="0">
                <a:solidFill>
                  <a:srgbClr val="000000"/>
                </a:solidFill>
                <a:effectLst/>
                <a:latin typeface="+mj-ea"/>
                <a:ea typeface="+mj-ea"/>
                <a:cs typeface="楷体" panose="02010609060101010101" pitchFamily="49" charset="-122"/>
              </a:rPr>
              <a:t>），如果是直连路由该位置会呈现为“</a:t>
            </a:r>
            <a:r>
              <a:rPr lang="en-US" altLang="zh-CN" sz="2000" kern="0" dirty="0">
                <a:solidFill>
                  <a:srgbClr val="000000"/>
                </a:solidFill>
                <a:effectLst/>
                <a:latin typeface="+mj-ea"/>
                <a:ea typeface="+mj-ea"/>
                <a:cs typeface="Times New Roman" panose="02020603050405020304" pitchFamily="18" charset="0"/>
              </a:rPr>
              <a:t>is directly connected”</a:t>
            </a:r>
            <a:r>
              <a:rPr lang="zh-CN" altLang="en-US" sz="2000" kern="100" dirty="0">
                <a:solidFill>
                  <a:srgbClr val="000000"/>
                </a:solidFill>
                <a:effectLst/>
                <a:latin typeface="+mj-ea"/>
                <a:ea typeface="+mj-ea"/>
                <a:cs typeface="楷体" panose="02010609060101010101" pitchFamily="49" charset="-122"/>
              </a:rPr>
              <a:t>；</a:t>
            </a:r>
            <a:endParaRPr lang="zh-CN" altLang="en-US" sz="2000" kern="100" dirty="0">
              <a:effectLst/>
              <a:latin typeface="+mj-ea"/>
              <a:ea typeface="+mj-ea"/>
              <a:cs typeface="Times New Roman" panose="02020603050405020304" pitchFamily="18" charset="0"/>
            </a:endParaRPr>
          </a:p>
          <a:p>
            <a:pPr marL="0" marR="0" indent="266700" algn="just">
              <a:lnSpc>
                <a:spcPct val="150000"/>
              </a:lnSpc>
              <a:spcBef>
                <a:spcPts val="0"/>
              </a:spcBef>
              <a:spcAft>
                <a:spcPts val="0"/>
              </a:spcAft>
            </a:pPr>
            <a:r>
              <a:rPr lang="en-US" altLang="zh-CN" sz="2000" kern="100" dirty="0">
                <a:solidFill>
                  <a:srgbClr val="000000"/>
                </a:solidFill>
                <a:effectLst/>
                <a:latin typeface="+mj-ea"/>
                <a:ea typeface="+mj-ea"/>
                <a:cs typeface="楷体" panose="02010609060101010101" pitchFamily="49" charset="-122"/>
              </a:rPr>
              <a:t>- “via 192.168.1.2”</a:t>
            </a:r>
            <a:r>
              <a:rPr lang="zh-CN" altLang="en-US" sz="2000" kern="100" dirty="0">
                <a:solidFill>
                  <a:srgbClr val="000000"/>
                </a:solidFill>
                <a:effectLst/>
                <a:latin typeface="+mj-ea"/>
                <a:ea typeface="+mj-ea"/>
                <a:cs typeface="楷体" panose="02010609060101010101" pitchFamily="49" charset="-122"/>
              </a:rPr>
              <a:t>是指到达目的网络的下一跳路由器的 </a:t>
            </a:r>
            <a:r>
              <a:rPr lang="en-US" altLang="zh-CN" sz="2000" kern="100" dirty="0">
                <a:solidFill>
                  <a:srgbClr val="000000"/>
                </a:solidFill>
                <a:effectLst/>
                <a:latin typeface="+mj-ea"/>
                <a:ea typeface="+mj-ea"/>
                <a:cs typeface="楷体" panose="02010609060101010101" pitchFamily="49" charset="-122"/>
              </a:rPr>
              <a:t>IP </a:t>
            </a:r>
            <a:r>
              <a:rPr lang="zh-CN" altLang="en-US" sz="2000" kern="100" dirty="0">
                <a:solidFill>
                  <a:srgbClr val="000000"/>
                </a:solidFill>
                <a:effectLst/>
                <a:latin typeface="+mj-ea"/>
                <a:ea typeface="+mj-ea"/>
                <a:cs typeface="楷体" panose="02010609060101010101" pitchFamily="49" charset="-122"/>
              </a:rPr>
              <a:t>地址；</a:t>
            </a:r>
            <a:endParaRPr lang="zh-CN" altLang="en-US" sz="2000" kern="100" dirty="0">
              <a:effectLst/>
              <a:latin typeface="+mj-ea"/>
              <a:ea typeface="+mj-ea"/>
              <a:cs typeface="Times New Roman" panose="02020603050405020304" pitchFamily="18" charset="0"/>
            </a:endParaRPr>
          </a:p>
          <a:p>
            <a:pPr marL="0" marR="0" indent="266700" algn="just">
              <a:lnSpc>
                <a:spcPct val="150000"/>
              </a:lnSpc>
              <a:spcBef>
                <a:spcPts val="0"/>
              </a:spcBef>
              <a:spcAft>
                <a:spcPts val="0"/>
              </a:spcAft>
            </a:pPr>
            <a:r>
              <a:rPr lang="en-US" altLang="zh-CN" sz="2000" kern="100" dirty="0">
                <a:solidFill>
                  <a:srgbClr val="000000"/>
                </a:solidFill>
                <a:effectLst/>
                <a:latin typeface="+mj-ea"/>
                <a:ea typeface="+mj-ea"/>
                <a:cs typeface="楷体" panose="02010609060101010101" pitchFamily="49" charset="-122"/>
              </a:rPr>
              <a:t>- “00:00:18”</a:t>
            </a:r>
            <a:r>
              <a:rPr lang="zh-CN" altLang="en-US" sz="2000" kern="100" dirty="0">
                <a:solidFill>
                  <a:srgbClr val="000000"/>
                </a:solidFill>
                <a:effectLst/>
                <a:latin typeface="+mj-ea"/>
                <a:ea typeface="+mj-ea"/>
                <a:cs typeface="楷体" panose="02010609060101010101" pitchFamily="49" charset="-122"/>
              </a:rPr>
              <a:t>是指路由器最近一次得知路由到现在的时间；</a:t>
            </a:r>
            <a:endParaRPr lang="zh-CN" altLang="en-US" sz="2000" kern="100" dirty="0">
              <a:effectLst/>
              <a:latin typeface="+mj-ea"/>
              <a:ea typeface="+mj-ea"/>
              <a:cs typeface="Times New Roman" panose="02020603050405020304" pitchFamily="18" charset="0"/>
            </a:endParaRPr>
          </a:p>
          <a:p>
            <a:pPr marL="0" marR="0" indent="266700" algn="just">
              <a:lnSpc>
                <a:spcPct val="150000"/>
              </a:lnSpc>
              <a:spcBef>
                <a:spcPts val="0"/>
              </a:spcBef>
              <a:spcAft>
                <a:spcPts val="0"/>
              </a:spcAft>
            </a:pPr>
            <a:r>
              <a:rPr lang="en-US" altLang="zh-CN" sz="2000" kern="100" dirty="0">
                <a:solidFill>
                  <a:srgbClr val="000000"/>
                </a:solidFill>
                <a:effectLst/>
                <a:latin typeface="+mj-ea"/>
                <a:ea typeface="+mj-ea"/>
                <a:cs typeface="楷体" panose="02010609060101010101" pitchFamily="49" charset="-122"/>
              </a:rPr>
              <a:t>- “</a:t>
            </a:r>
            <a:r>
              <a:rPr lang="en-US" altLang="zh-CN" sz="2000" kern="100" dirty="0" err="1">
                <a:solidFill>
                  <a:srgbClr val="000000"/>
                </a:solidFill>
                <a:effectLst/>
                <a:latin typeface="+mj-ea"/>
                <a:ea typeface="+mj-ea"/>
                <a:cs typeface="楷体" panose="02010609060101010101" pitchFamily="49" charset="-122"/>
              </a:rPr>
              <a:t>FastEthernet</a:t>
            </a:r>
            <a:r>
              <a:rPr lang="en-US" altLang="zh-CN" sz="2000" kern="100" dirty="0">
                <a:solidFill>
                  <a:srgbClr val="000000"/>
                </a:solidFill>
                <a:effectLst/>
                <a:latin typeface="+mj-ea"/>
                <a:ea typeface="+mj-ea"/>
                <a:cs typeface="楷体" panose="02010609060101010101" pitchFamily="49" charset="-122"/>
              </a:rPr>
              <a:t> 0/0”</a:t>
            </a:r>
            <a:r>
              <a:rPr lang="zh-CN" altLang="en-US" sz="2000" kern="100" dirty="0">
                <a:solidFill>
                  <a:srgbClr val="000000"/>
                </a:solidFill>
                <a:effectLst/>
                <a:latin typeface="+mj-ea"/>
                <a:ea typeface="+mj-ea"/>
                <a:cs typeface="楷体" panose="02010609060101010101" pitchFamily="49" charset="-122"/>
              </a:rPr>
              <a:t>是指到达下一跳应从哪个端口出去；</a:t>
            </a:r>
            <a:endParaRPr lang="zh-CN" altLang="en-US" sz="2000" kern="100" dirty="0">
              <a:effectLst/>
              <a:latin typeface="+mj-ea"/>
              <a:ea typeface="+mj-ea"/>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8"/>
          <p:cNvSpPr txBox="1"/>
          <p:nvPr/>
        </p:nvSpPr>
        <p:spPr>
          <a:xfrm>
            <a:off x="4584637" y="397999"/>
            <a:ext cx="3948938" cy="307340"/>
          </a:xfrm>
          <a:prstGeom prst="rect">
            <a:avLst/>
          </a:prstGeom>
          <a:noFill/>
        </p:spPr>
        <p:txBody>
          <a:bodyPr wrap="square" lIns="0" tIns="0" rIns="0" bIns="0" rtlCol="0" anchor="ctr">
            <a:spAutoFit/>
          </a:bodyPr>
          <a:lstStyle/>
          <a:p>
            <a:pPr algn="ctr"/>
            <a:r>
              <a:rPr lang="zh-CN" altLang="en-US" sz="20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常见路由的优先级（思科）</a:t>
            </a:r>
            <a:endParaRPr lang="zh-CN" altLang="en-US" sz="20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59" name="组合 58"/>
          <p:cNvGrpSpPr/>
          <p:nvPr/>
        </p:nvGrpSpPr>
        <p:grpSpPr>
          <a:xfrm>
            <a:off x="539338" y="726169"/>
            <a:ext cx="11780077" cy="0"/>
            <a:chOff x="503625" y="726011"/>
            <a:chExt cx="11780723" cy="0"/>
          </a:xfrm>
        </p:grpSpPr>
        <p:cxnSp>
          <p:nvCxnSpPr>
            <p:cNvPr id="60" name="直接连接符 59"/>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3" name="图片 2"/>
          <p:cNvPicPr>
            <a:picLocks noChangeAspect="1"/>
          </p:cNvPicPr>
          <p:nvPr/>
        </p:nvPicPr>
        <p:blipFill>
          <a:blip r:embed="rId1"/>
          <a:stretch>
            <a:fillRect/>
          </a:stretch>
        </p:blipFill>
        <p:spPr>
          <a:xfrm>
            <a:off x="1259055" y="1512125"/>
            <a:ext cx="10618640" cy="39133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8"/>
          <p:cNvSpPr txBox="1"/>
          <p:nvPr/>
        </p:nvSpPr>
        <p:spPr>
          <a:xfrm>
            <a:off x="4443776" y="397999"/>
            <a:ext cx="3948938" cy="307340"/>
          </a:xfrm>
          <a:prstGeom prst="rect">
            <a:avLst/>
          </a:prstGeom>
          <a:noFill/>
        </p:spPr>
        <p:txBody>
          <a:bodyPr wrap="square" lIns="0" tIns="0" rIns="0" bIns="0" rtlCol="0" anchor="ctr">
            <a:spAutoFit/>
          </a:bodyPr>
          <a:lstStyle/>
          <a:p>
            <a:pPr algn="ctr"/>
            <a:r>
              <a:rPr lang="en-US" altLang="zh-CN" sz="20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RIP</a:t>
            </a:r>
            <a:r>
              <a:rPr lang="zh-CN" altLang="en-US" sz="20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协议的配置过程</a:t>
            </a:r>
            <a:endParaRPr lang="zh-CN" altLang="en-US" sz="20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59" name="组合 58"/>
          <p:cNvGrpSpPr/>
          <p:nvPr/>
        </p:nvGrpSpPr>
        <p:grpSpPr>
          <a:xfrm>
            <a:off x="539338" y="726169"/>
            <a:ext cx="11780077" cy="0"/>
            <a:chOff x="503625" y="726011"/>
            <a:chExt cx="11780723" cy="0"/>
          </a:xfrm>
        </p:grpSpPr>
        <p:cxnSp>
          <p:nvCxnSpPr>
            <p:cNvPr id="60" name="直接连接符 59"/>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8" name="内容占位符 2"/>
          <p:cNvSpPr txBox="1"/>
          <p:nvPr/>
        </p:nvSpPr>
        <p:spPr>
          <a:xfrm>
            <a:off x="527739" y="850805"/>
            <a:ext cx="11034014" cy="6200626"/>
          </a:xfrm>
          <a:prstGeom prst="rect">
            <a:avLst/>
          </a:prstGeom>
        </p:spPr>
        <p:txBody>
          <a:bodyPr/>
          <a:lstStyle>
            <a:lvl1pPr marL="216535" indent="-216535" algn="l" defTabSz="866775" rtl="0" eaLnBrk="1" latinLnBrk="0" hangingPunct="1">
              <a:lnSpc>
                <a:spcPct val="90000"/>
              </a:lnSpc>
              <a:spcBef>
                <a:spcPts val="945"/>
              </a:spcBef>
              <a:buFont typeface="Arial" panose="020B0604020202020204" pitchFamily="34" charset="0"/>
              <a:buChar char="•"/>
              <a:defRPr sz="266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65" kern="1200">
                <a:solidFill>
                  <a:schemeClr val="tx1"/>
                </a:solidFill>
                <a:latin typeface="+mn-lt"/>
                <a:ea typeface="+mn-ea"/>
                <a:cs typeface="+mn-cs"/>
              </a:defRPr>
            </a:lvl2pPr>
            <a:lvl3pPr marL="1083310" indent="-216535" algn="l" defTabSz="866775" rtl="0" eaLnBrk="1" latinLnBrk="0" hangingPunct="1">
              <a:lnSpc>
                <a:spcPct val="90000"/>
              </a:lnSpc>
              <a:spcBef>
                <a:spcPts val="475"/>
              </a:spcBef>
              <a:buFont typeface="Arial" panose="020B0604020202020204" pitchFamily="34" charset="0"/>
              <a:buChar char="•"/>
              <a:defRPr sz="186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4pPr>
            <a:lvl5pPr marL="195008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5pPr>
            <a:lvl6pPr marL="238315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6pPr>
            <a:lvl7pPr marL="281686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7pPr>
            <a:lvl8pPr marL="324993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8pPr>
            <a:lvl9pPr marL="368427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9pPr>
          </a:lstStyle>
          <a:p>
            <a:pPr marL="0" indent="0" algn="l">
              <a:lnSpc>
                <a:spcPct val="150000"/>
              </a:lnSpc>
              <a:spcBef>
                <a:spcPts val="900"/>
              </a:spcBef>
              <a:buNone/>
            </a:pPr>
            <a:endParaRPr lang="zh-CN" altLang="en-US" sz="2200" b="1" dirty="0">
              <a:latin typeface="新宋体" panose="02010609030101010101" pitchFamily="49" charset="-122"/>
              <a:ea typeface="新宋体" panose="02010609030101010101" pitchFamily="49" charset="-122"/>
            </a:endParaRPr>
          </a:p>
        </p:txBody>
      </p:sp>
      <p:sp>
        <p:nvSpPr>
          <p:cNvPr id="4" name="文本框 3"/>
          <p:cNvSpPr txBox="1"/>
          <p:nvPr/>
        </p:nvSpPr>
        <p:spPr>
          <a:xfrm>
            <a:off x="898335" y="1271645"/>
            <a:ext cx="11122200" cy="4636847"/>
          </a:xfrm>
          <a:prstGeom prst="rect">
            <a:avLst/>
          </a:prstGeom>
          <a:noFill/>
        </p:spPr>
        <p:txBody>
          <a:bodyPr wrap="square">
            <a:spAutoFit/>
          </a:bodyPr>
          <a:lstStyle/>
          <a:p>
            <a:pPr marL="0" marR="0" algn="just">
              <a:lnSpc>
                <a:spcPct val="150000"/>
              </a:lnSpc>
              <a:spcBef>
                <a:spcPts val="0"/>
              </a:spcBef>
              <a:spcAft>
                <a:spcPts val="0"/>
              </a:spcAft>
            </a:pPr>
            <a:r>
              <a:rPr lang="zh-CN" altLang="en-US" sz="2000" b="1" kern="100" dirty="0">
                <a:solidFill>
                  <a:srgbClr val="000000"/>
                </a:solidFill>
                <a:effectLst/>
                <a:latin typeface="+mn-ea"/>
                <a:ea typeface="+mn-ea"/>
                <a:cs typeface="楷体" panose="02010609060101010101" pitchFamily="49" charset="-122"/>
              </a:rPr>
              <a:t>  （</a:t>
            </a:r>
            <a:r>
              <a:rPr lang="en-US" altLang="zh-CN" sz="2000" b="1" kern="100" dirty="0">
                <a:solidFill>
                  <a:srgbClr val="000000"/>
                </a:solidFill>
                <a:effectLst/>
                <a:latin typeface="+mn-ea"/>
                <a:ea typeface="+mn-ea"/>
                <a:cs typeface="楷体" panose="02010609060101010101" pitchFamily="49" charset="-122"/>
              </a:rPr>
              <a:t>1</a:t>
            </a:r>
            <a:r>
              <a:rPr lang="zh-CN" altLang="en-US" sz="2000" b="1" kern="100" dirty="0">
                <a:solidFill>
                  <a:srgbClr val="000000"/>
                </a:solidFill>
                <a:effectLst/>
                <a:latin typeface="+mn-ea"/>
                <a:ea typeface="+mn-ea"/>
                <a:cs typeface="楷体" panose="02010609060101010101" pitchFamily="49" charset="-122"/>
              </a:rPr>
              <a:t>）启动</a:t>
            </a:r>
            <a:r>
              <a:rPr lang="en-US" altLang="zh-CN" sz="2000" b="1" kern="100" dirty="0">
                <a:solidFill>
                  <a:srgbClr val="000000"/>
                </a:solidFill>
                <a:effectLst/>
                <a:latin typeface="+mn-ea"/>
                <a:ea typeface="+mn-ea"/>
                <a:cs typeface="楷体" panose="02010609060101010101" pitchFamily="49" charset="-122"/>
              </a:rPr>
              <a:t>RIP</a:t>
            </a:r>
            <a:r>
              <a:rPr lang="zh-CN" altLang="en-US" sz="2000" b="1" kern="100" dirty="0">
                <a:solidFill>
                  <a:srgbClr val="000000"/>
                </a:solidFill>
                <a:effectLst/>
                <a:latin typeface="+mn-ea"/>
                <a:ea typeface="+mn-ea"/>
                <a:cs typeface="楷体" panose="02010609060101010101" pitchFamily="49" charset="-122"/>
              </a:rPr>
              <a:t>进程</a:t>
            </a:r>
            <a:endParaRPr lang="zh-CN" altLang="en-US" sz="2000" b="1" kern="100" dirty="0">
              <a:effectLst/>
              <a:latin typeface="+mn-ea"/>
              <a:ea typeface="+mn-ea"/>
              <a:cs typeface="Times New Roman" panose="02020603050405020304" pitchFamily="18" charset="0"/>
            </a:endParaRPr>
          </a:p>
          <a:p>
            <a:pPr marL="0" marR="0" indent="266700" algn="just">
              <a:lnSpc>
                <a:spcPct val="150000"/>
              </a:lnSpc>
              <a:spcBef>
                <a:spcPts val="0"/>
              </a:spcBef>
              <a:spcAft>
                <a:spcPts val="0"/>
              </a:spcAft>
            </a:pPr>
            <a:r>
              <a:rPr lang="en-US" altLang="zh-CN" sz="2000" kern="100" dirty="0">
                <a:solidFill>
                  <a:srgbClr val="000000"/>
                </a:solidFill>
                <a:effectLst/>
                <a:latin typeface="+mn-ea"/>
                <a:ea typeface="+mn-ea"/>
                <a:cs typeface="楷体" panose="02010609060101010101" pitchFamily="49" charset="-122"/>
              </a:rPr>
              <a:t>Router(config)# router rip[ </a:t>
            </a:r>
            <a:endParaRPr lang="en-US" altLang="zh-CN" sz="2000" kern="100" dirty="0">
              <a:effectLst/>
              <a:latin typeface="+mn-ea"/>
              <a:ea typeface="+mn-ea"/>
              <a:cs typeface="Times New Roman" panose="02020603050405020304" pitchFamily="18" charset="0"/>
            </a:endParaRPr>
          </a:p>
          <a:p>
            <a:pPr marL="0" marR="0" indent="266700" algn="just">
              <a:lnSpc>
                <a:spcPct val="150000"/>
              </a:lnSpc>
              <a:spcBef>
                <a:spcPts val="0"/>
              </a:spcBef>
              <a:spcAft>
                <a:spcPts val="0"/>
              </a:spcAft>
            </a:pPr>
            <a:r>
              <a:rPr lang="zh-CN" altLang="en-US" sz="2000" b="1" kern="100" dirty="0">
                <a:solidFill>
                  <a:srgbClr val="000000"/>
                </a:solidFill>
                <a:effectLst/>
                <a:latin typeface="+mn-ea"/>
                <a:ea typeface="+mn-ea"/>
                <a:cs typeface="楷体" panose="02010609060101010101" pitchFamily="49" charset="-122"/>
              </a:rPr>
              <a:t>（</a:t>
            </a:r>
            <a:r>
              <a:rPr lang="en-US" altLang="zh-CN" sz="2000" b="1" kern="100" dirty="0">
                <a:solidFill>
                  <a:srgbClr val="000000"/>
                </a:solidFill>
                <a:effectLst/>
                <a:latin typeface="+mn-ea"/>
                <a:ea typeface="+mn-ea"/>
                <a:cs typeface="楷体" panose="02010609060101010101" pitchFamily="49" charset="-122"/>
              </a:rPr>
              <a:t>2</a:t>
            </a:r>
            <a:r>
              <a:rPr lang="zh-CN" altLang="en-US" sz="2000" b="1" kern="100" dirty="0">
                <a:solidFill>
                  <a:srgbClr val="000000"/>
                </a:solidFill>
                <a:effectLst/>
                <a:latin typeface="+mn-ea"/>
                <a:ea typeface="+mn-ea"/>
                <a:cs typeface="楷体" panose="02010609060101010101" pitchFamily="49" charset="-122"/>
              </a:rPr>
              <a:t>）定义</a:t>
            </a:r>
            <a:r>
              <a:rPr lang="en-US" altLang="zh-CN" sz="2000" b="1" kern="100" dirty="0">
                <a:solidFill>
                  <a:srgbClr val="000000"/>
                </a:solidFill>
                <a:effectLst/>
                <a:latin typeface="+mn-ea"/>
                <a:ea typeface="+mn-ea"/>
                <a:cs typeface="楷体" panose="02010609060101010101" pitchFamily="49" charset="-122"/>
              </a:rPr>
              <a:t>RIP</a:t>
            </a:r>
            <a:r>
              <a:rPr lang="zh-CN" altLang="en-US" sz="2000" b="1" kern="100" dirty="0">
                <a:solidFill>
                  <a:srgbClr val="000000"/>
                </a:solidFill>
                <a:effectLst/>
                <a:latin typeface="+mn-ea"/>
                <a:ea typeface="+mn-ea"/>
                <a:cs typeface="楷体" panose="02010609060101010101" pitchFamily="49" charset="-122"/>
              </a:rPr>
              <a:t>的版本</a:t>
            </a:r>
            <a:r>
              <a:rPr lang="zh-CN" altLang="en-US" sz="2000" kern="100" dirty="0">
                <a:solidFill>
                  <a:srgbClr val="000000"/>
                </a:solidFill>
                <a:effectLst/>
                <a:latin typeface="+mn-ea"/>
                <a:ea typeface="+mn-ea"/>
                <a:cs typeface="楷体" panose="02010609060101010101" pitchFamily="49" charset="-122"/>
              </a:rPr>
              <a:t>（默认为</a:t>
            </a:r>
            <a:r>
              <a:rPr lang="en-US" altLang="zh-CN" sz="2000" kern="100" dirty="0">
                <a:solidFill>
                  <a:srgbClr val="000000"/>
                </a:solidFill>
                <a:effectLst/>
                <a:latin typeface="+mn-ea"/>
                <a:ea typeface="+mn-ea"/>
                <a:cs typeface="楷体" panose="02010609060101010101" pitchFamily="49" charset="-122"/>
              </a:rPr>
              <a:t>version 1</a:t>
            </a:r>
            <a:r>
              <a:rPr lang="zh-CN" altLang="en-US" sz="2000" kern="100" dirty="0">
                <a:solidFill>
                  <a:srgbClr val="000000"/>
                </a:solidFill>
                <a:effectLst/>
                <a:latin typeface="+mn-ea"/>
                <a:ea typeface="+mn-ea"/>
                <a:cs typeface="楷体" panose="02010609060101010101" pitchFamily="49" charset="-122"/>
              </a:rPr>
              <a:t>） </a:t>
            </a:r>
            <a:endParaRPr lang="en-US" altLang="zh-CN" sz="2000" kern="100" dirty="0">
              <a:effectLst/>
              <a:latin typeface="+mn-ea"/>
              <a:ea typeface="+mn-ea"/>
              <a:cs typeface="Times New Roman" panose="02020603050405020304" pitchFamily="18" charset="0"/>
            </a:endParaRPr>
          </a:p>
          <a:p>
            <a:pPr marL="0" marR="0" indent="266700" algn="just">
              <a:lnSpc>
                <a:spcPct val="150000"/>
              </a:lnSpc>
              <a:spcBef>
                <a:spcPts val="0"/>
              </a:spcBef>
              <a:spcAft>
                <a:spcPts val="0"/>
              </a:spcAft>
            </a:pPr>
            <a:r>
              <a:rPr lang="en-US" altLang="zh-CN" sz="2000" kern="100" dirty="0">
                <a:solidFill>
                  <a:srgbClr val="000000"/>
                </a:solidFill>
                <a:effectLst/>
                <a:latin typeface="+mn-ea"/>
                <a:ea typeface="+mn-ea"/>
                <a:cs typeface="楷体" panose="02010609060101010101" pitchFamily="49" charset="-122"/>
              </a:rPr>
              <a:t>Router(config-router)# version 2</a:t>
            </a:r>
            <a:endParaRPr lang="en-US" altLang="zh-CN" sz="2000" kern="100" dirty="0">
              <a:effectLst/>
              <a:latin typeface="+mn-ea"/>
              <a:ea typeface="+mn-ea"/>
              <a:cs typeface="Times New Roman" panose="02020603050405020304" pitchFamily="18" charset="0"/>
            </a:endParaRPr>
          </a:p>
          <a:p>
            <a:pPr marL="0" marR="0" indent="266700" algn="just">
              <a:lnSpc>
                <a:spcPct val="150000"/>
              </a:lnSpc>
              <a:spcBef>
                <a:spcPts val="0"/>
              </a:spcBef>
              <a:spcAft>
                <a:spcPts val="0"/>
              </a:spcAft>
            </a:pPr>
            <a:r>
              <a:rPr lang="zh-CN" altLang="en-US" sz="2000" b="1" kern="100" dirty="0">
                <a:solidFill>
                  <a:srgbClr val="000000"/>
                </a:solidFill>
                <a:effectLst/>
                <a:latin typeface="+mn-ea"/>
                <a:ea typeface="+mn-ea"/>
                <a:cs typeface="楷体" panose="02010609060101010101" pitchFamily="49" charset="-122"/>
              </a:rPr>
              <a:t>（</a:t>
            </a:r>
            <a:r>
              <a:rPr lang="en-US" altLang="zh-CN" sz="2000" b="1" kern="100" dirty="0">
                <a:solidFill>
                  <a:srgbClr val="000000"/>
                </a:solidFill>
                <a:effectLst/>
                <a:latin typeface="+mn-ea"/>
                <a:ea typeface="+mn-ea"/>
                <a:cs typeface="楷体" panose="02010609060101010101" pitchFamily="49" charset="-122"/>
              </a:rPr>
              <a:t>3</a:t>
            </a:r>
            <a:r>
              <a:rPr lang="zh-CN" altLang="en-US" sz="2000" b="1" kern="100" dirty="0">
                <a:solidFill>
                  <a:srgbClr val="000000"/>
                </a:solidFill>
                <a:effectLst/>
                <a:latin typeface="+mn-ea"/>
                <a:ea typeface="+mn-ea"/>
                <a:cs typeface="楷体" panose="02010609060101010101" pitchFamily="49" charset="-122"/>
              </a:rPr>
              <a:t>）通告直连接口网络</a:t>
            </a:r>
            <a:endParaRPr lang="zh-CN" altLang="en-US" sz="2000" b="1" kern="100" dirty="0">
              <a:effectLst/>
              <a:latin typeface="+mn-ea"/>
              <a:ea typeface="+mn-ea"/>
              <a:cs typeface="Times New Roman" panose="02020603050405020304" pitchFamily="18" charset="0"/>
            </a:endParaRPr>
          </a:p>
          <a:p>
            <a:pPr marL="0" marR="0" indent="266700" algn="just">
              <a:lnSpc>
                <a:spcPct val="150000"/>
              </a:lnSpc>
              <a:spcBef>
                <a:spcPts val="0"/>
              </a:spcBef>
              <a:spcAft>
                <a:spcPts val="0"/>
              </a:spcAft>
            </a:pPr>
            <a:r>
              <a:rPr lang="en-US" altLang="zh-CN" sz="2000" kern="100" dirty="0">
                <a:solidFill>
                  <a:srgbClr val="000000"/>
                </a:solidFill>
                <a:effectLst/>
                <a:latin typeface="+mn-ea"/>
                <a:ea typeface="+mn-ea"/>
                <a:cs typeface="楷体" panose="02010609060101010101" pitchFamily="49" charset="-122"/>
              </a:rPr>
              <a:t>Router(config-router)# network [</a:t>
            </a:r>
            <a:r>
              <a:rPr lang="zh-CN" altLang="en-US" sz="2000" kern="100" dirty="0">
                <a:solidFill>
                  <a:srgbClr val="000000"/>
                </a:solidFill>
                <a:effectLst/>
                <a:latin typeface="+mn-ea"/>
                <a:ea typeface="+mn-ea"/>
                <a:cs typeface="楷体" panose="02010609060101010101" pitchFamily="49" charset="-122"/>
              </a:rPr>
              <a:t>网络号</a:t>
            </a:r>
            <a:r>
              <a:rPr lang="en-US" altLang="zh-CN" sz="2000" kern="100" dirty="0">
                <a:solidFill>
                  <a:srgbClr val="000000"/>
                </a:solidFill>
                <a:effectLst/>
                <a:latin typeface="+mn-ea"/>
                <a:ea typeface="+mn-ea"/>
                <a:cs typeface="楷体" panose="02010609060101010101" pitchFamily="49" charset="-122"/>
              </a:rPr>
              <a:t>]</a:t>
            </a:r>
            <a:endParaRPr lang="zh-CN" altLang="en-US" sz="2000" kern="100" dirty="0">
              <a:effectLst/>
              <a:latin typeface="+mn-ea"/>
              <a:ea typeface="+mn-ea"/>
              <a:cs typeface="Times New Roman" panose="02020603050405020304" pitchFamily="18" charset="0"/>
            </a:endParaRPr>
          </a:p>
          <a:p>
            <a:pPr marL="0" marR="0" indent="266700" algn="just">
              <a:lnSpc>
                <a:spcPct val="150000"/>
              </a:lnSpc>
              <a:spcBef>
                <a:spcPts val="0"/>
              </a:spcBef>
              <a:spcAft>
                <a:spcPts val="0"/>
              </a:spcAft>
            </a:pPr>
            <a:r>
              <a:rPr lang="zh-CN" altLang="en-US" sz="2000" b="1" kern="100" dirty="0">
                <a:solidFill>
                  <a:srgbClr val="000000"/>
                </a:solidFill>
                <a:effectLst/>
                <a:latin typeface="+mn-ea"/>
                <a:ea typeface="+mn-ea"/>
                <a:cs typeface="楷体" panose="02010609060101010101" pitchFamily="49" charset="-122"/>
              </a:rPr>
              <a:t>（</a:t>
            </a:r>
            <a:r>
              <a:rPr lang="en-US" altLang="zh-CN" sz="2000" b="1" kern="100" dirty="0">
                <a:solidFill>
                  <a:srgbClr val="000000"/>
                </a:solidFill>
                <a:effectLst/>
                <a:latin typeface="+mn-ea"/>
                <a:ea typeface="+mn-ea"/>
                <a:cs typeface="楷体" panose="02010609060101010101" pitchFamily="49" charset="-122"/>
              </a:rPr>
              <a:t>4</a:t>
            </a:r>
            <a:r>
              <a:rPr lang="zh-CN" altLang="en-US" sz="2000" b="1" kern="100" dirty="0">
                <a:solidFill>
                  <a:srgbClr val="000000"/>
                </a:solidFill>
                <a:effectLst/>
                <a:latin typeface="+mn-ea"/>
                <a:ea typeface="+mn-ea"/>
                <a:cs typeface="楷体" panose="02010609060101010101" pitchFamily="49" charset="-122"/>
              </a:rPr>
              <a:t>）关闭</a:t>
            </a:r>
            <a:r>
              <a:rPr lang="en-US" altLang="zh-CN" sz="2000" b="1" kern="100" dirty="0">
                <a:solidFill>
                  <a:srgbClr val="000000"/>
                </a:solidFill>
                <a:effectLst/>
                <a:latin typeface="+mn-ea"/>
                <a:ea typeface="+mn-ea"/>
                <a:cs typeface="楷体" panose="02010609060101010101" pitchFamily="49" charset="-122"/>
              </a:rPr>
              <a:t>RIPv2</a:t>
            </a:r>
            <a:r>
              <a:rPr lang="zh-CN" altLang="en-US" sz="2000" b="1" kern="100" dirty="0">
                <a:solidFill>
                  <a:srgbClr val="000000"/>
                </a:solidFill>
                <a:effectLst/>
                <a:latin typeface="+mn-ea"/>
                <a:ea typeface="+mn-ea"/>
                <a:cs typeface="楷体" panose="02010609060101010101" pitchFamily="49" charset="-122"/>
              </a:rPr>
              <a:t>自动汇总</a:t>
            </a:r>
            <a:r>
              <a:rPr lang="zh-CN" altLang="en-US" sz="2000" kern="100" dirty="0">
                <a:solidFill>
                  <a:srgbClr val="000000"/>
                </a:solidFill>
                <a:effectLst/>
                <a:latin typeface="+mn-ea"/>
                <a:ea typeface="+mn-ea"/>
                <a:cs typeface="楷体" panose="02010609060101010101" pitchFamily="49" charset="-122"/>
              </a:rPr>
              <a:t>（</a:t>
            </a:r>
            <a:r>
              <a:rPr lang="en-US" altLang="zh-CN" sz="2000" kern="100" dirty="0">
                <a:solidFill>
                  <a:srgbClr val="000000"/>
                </a:solidFill>
                <a:effectLst/>
                <a:latin typeface="+mn-ea"/>
                <a:ea typeface="+mn-ea"/>
                <a:cs typeface="楷体" panose="02010609060101010101" pitchFamily="49" charset="-122"/>
              </a:rPr>
              <a:t>RIPv1</a:t>
            </a:r>
            <a:r>
              <a:rPr lang="zh-CN" altLang="en-US" sz="2000" kern="100" dirty="0">
                <a:solidFill>
                  <a:srgbClr val="000000"/>
                </a:solidFill>
                <a:effectLst/>
                <a:latin typeface="+mn-ea"/>
                <a:ea typeface="+mn-ea"/>
                <a:cs typeface="楷体" panose="02010609060101010101" pitchFamily="49" charset="-122"/>
              </a:rPr>
              <a:t>不支持</a:t>
            </a:r>
            <a:r>
              <a:rPr lang="en-US" altLang="zh-CN" sz="2000" kern="100" dirty="0">
                <a:solidFill>
                  <a:srgbClr val="000000"/>
                </a:solidFill>
                <a:effectLst/>
                <a:latin typeface="+mn-ea"/>
                <a:ea typeface="+mn-ea"/>
                <a:cs typeface="楷体" panose="02010609060101010101" pitchFamily="49" charset="-122"/>
              </a:rPr>
              <a:t>VLSM</a:t>
            </a:r>
            <a:r>
              <a:rPr lang="zh-CN" altLang="en-US" sz="2000" kern="100" dirty="0">
                <a:solidFill>
                  <a:srgbClr val="000000"/>
                </a:solidFill>
                <a:effectLst/>
                <a:latin typeface="+mn-ea"/>
                <a:ea typeface="+mn-ea"/>
                <a:cs typeface="楷体" panose="02010609060101010101" pitchFamily="49" charset="-122"/>
              </a:rPr>
              <a:t>，没有关闭自动汇总功能）</a:t>
            </a:r>
            <a:endParaRPr lang="zh-CN" altLang="en-US" sz="2000" kern="100" dirty="0">
              <a:effectLst/>
              <a:latin typeface="+mn-ea"/>
              <a:ea typeface="+mn-ea"/>
              <a:cs typeface="Times New Roman" panose="02020603050405020304" pitchFamily="18" charset="0"/>
            </a:endParaRPr>
          </a:p>
          <a:p>
            <a:pPr marL="0" marR="0" indent="266700" algn="just">
              <a:lnSpc>
                <a:spcPct val="150000"/>
              </a:lnSpc>
              <a:spcBef>
                <a:spcPts val="0"/>
              </a:spcBef>
              <a:spcAft>
                <a:spcPts val="0"/>
              </a:spcAft>
            </a:pPr>
            <a:r>
              <a:rPr lang="en-US" altLang="zh-CN" sz="2000" kern="100" dirty="0">
                <a:solidFill>
                  <a:srgbClr val="000000"/>
                </a:solidFill>
                <a:effectLst/>
                <a:latin typeface="+mn-ea"/>
                <a:ea typeface="+mn-ea"/>
                <a:cs typeface="楷体" panose="02010609060101010101" pitchFamily="49" charset="-122"/>
              </a:rPr>
              <a:t>Router(config-router)# no auto-summary</a:t>
            </a:r>
            <a:endParaRPr lang="en-US" altLang="zh-CN" sz="2000" kern="100" dirty="0">
              <a:effectLst/>
              <a:latin typeface="+mn-ea"/>
              <a:ea typeface="+mn-ea"/>
              <a:cs typeface="Times New Roman" panose="02020603050405020304" pitchFamily="18" charset="0"/>
            </a:endParaRPr>
          </a:p>
          <a:p>
            <a:pPr marL="0" marR="0" indent="266700" algn="just">
              <a:lnSpc>
                <a:spcPct val="150000"/>
              </a:lnSpc>
              <a:spcBef>
                <a:spcPts val="0"/>
              </a:spcBef>
              <a:spcAft>
                <a:spcPts val="0"/>
              </a:spcAft>
            </a:pPr>
            <a:r>
              <a:rPr lang="en-US" altLang="zh-CN" sz="2000" kern="100" dirty="0">
                <a:solidFill>
                  <a:srgbClr val="000000"/>
                </a:solidFill>
                <a:effectLst/>
                <a:latin typeface="+mn-ea"/>
                <a:ea typeface="+mn-ea"/>
                <a:cs typeface="楷体" panose="02010609060101010101" pitchFamily="49" charset="-122"/>
              </a:rPr>
              <a:t>-  RIP</a:t>
            </a:r>
            <a:r>
              <a:rPr lang="zh-CN" altLang="en-US" sz="2000" kern="100" dirty="0">
                <a:solidFill>
                  <a:srgbClr val="000000"/>
                </a:solidFill>
                <a:effectLst/>
                <a:latin typeface="+mn-ea"/>
                <a:ea typeface="+mn-ea"/>
                <a:cs typeface="楷体" panose="02010609060101010101" pitchFamily="49" charset="-122"/>
              </a:rPr>
              <a:t>缺省将进行路由自动汇总：将子网路由自动汇总成有类网络路由。在一些需要详细划分子网的网络环境下，不关闭自动汇总可能会造成网络的故障。</a:t>
            </a:r>
            <a:endParaRPr lang="zh-CN" altLang="en-US" sz="2000" kern="100" dirty="0">
              <a:effectLst/>
              <a:latin typeface="+mn-ea"/>
              <a:ea typeface="+mn-ea"/>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8"/>
          <p:cNvSpPr txBox="1"/>
          <p:nvPr/>
        </p:nvSpPr>
        <p:spPr>
          <a:xfrm>
            <a:off x="4443776" y="397999"/>
            <a:ext cx="3948938" cy="307340"/>
          </a:xfrm>
          <a:prstGeom prst="rect">
            <a:avLst/>
          </a:prstGeom>
          <a:noFill/>
        </p:spPr>
        <p:txBody>
          <a:bodyPr wrap="square" lIns="0" tIns="0" rIns="0" bIns="0" rtlCol="0" anchor="ctr">
            <a:spAutoFit/>
          </a:bodyPr>
          <a:lstStyle/>
          <a:p>
            <a:pPr algn="ctr"/>
            <a:r>
              <a:rPr lang="zh-CN" altLang="en-US" sz="20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查看</a:t>
            </a:r>
            <a:r>
              <a:rPr lang="en-US" altLang="zh-CN" sz="20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RIP</a:t>
            </a:r>
            <a:r>
              <a:rPr lang="zh-CN" altLang="en-US" sz="20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的路由</a:t>
            </a:r>
            <a:endParaRPr lang="zh-CN" altLang="en-US" sz="20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59" name="组合 58"/>
          <p:cNvGrpSpPr/>
          <p:nvPr/>
        </p:nvGrpSpPr>
        <p:grpSpPr>
          <a:xfrm>
            <a:off x="539338" y="726169"/>
            <a:ext cx="11780077" cy="0"/>
            <a:chOff x="503625" y="726011"/>
            <a:chExt cx="11780723" cy="0"/>
          </a:xfrm>
        </p:grpSpPr>
        <p:cxnSp>
          <p:nvCxnSpPr>
            <p:cNvPr id="60" name="直接连接符 59"/>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8" name="内容占位符 2"/>
          <p:cNvSpPr txBox="1"/>
          <p:nvPr/>
        </p:nvSpPr>
        <p:spPr>
          <a:xfrm>
            <a:off x="527739" y="850805"/>
            <a:ext cx="11034014" cy="6200626"/>
          </a:xfrm>
          <a:prstGeom prst="rect">
            <a:avLst/>
          </a:prstGeom>
        </p:spPr>
        <p:txBody>
          <a:bodyPr/>
          <a:lstStyle>
            <a:lvl1pPr marL="216535" indent="-216535" algn="l" defTabSz="866775" rtl="0" eaLnBrk="1" latinLnBrk="0" hangingPunct="1">
              <a:lnSpc>
                <a:spcPct val="90000"/>
              </a:lnSpc>
              <a:spcBef>
                <a:spcPts val="945"/>
              </a:spcBef>
              <a:buFont typeface="Arial" panose="020B0604020202020204" pitchFamily="34" charset="0"/>
              <a:buChar char="•"/>
              <a:defRPr sz="266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65" kern="1200">
                <a:solidFill>
                  <a:schemeClr val="tx1"/>
                </a:solidFill>
                <a:latin typeface="+mn-lt"/>
                <a:ea typeface="+mn-ea"/>
                <a:cs typeface="+mn-cs"/>
              </a:defRPr>
            </a:lvl2pPr>
            <a:lvl3pPr marL="1083310" indent="-216535" algn="l" defTabSz="866775" rtl="0" eaLnBrk="1" latinLnBrk="0" hangingPunct="1">
              <a:lnSpc>
                <a:spcPct val="90000"/>
              </a:lnSpc>
              <a:spcBef>
                <a:spcPts val="475"/>
              </a:spcBef>
              <a:buFont typeface="Arial" panose="020B0604020202020204" pitchFamily="34" charset="0"/>
              <a:buChar char="•"/>
              <a:defRPr sz="186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4pPr>
            <a:lvl5pPr marL="195008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5pPr>
            <a:lvl6pPr marL="238315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6pPr>
            <a:lvl7pPr marL="281686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7pPr>
            <a:lvl8pPr marL="324993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8pPr>
            <a:lvl9pPr marL="368427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9pPr>
          </a:lstStyle>
          <a:p>
            <a:pPr marL="0" indent="0" algn="l">
              <a:lnSpc>
                <a:spcPct val="150000"/>
              </a:lnSpc>
              <a:spcBef>
                <a:spcPts val="900"/>
              </a:spcBef>
              <a:buNone/>
            </a:pPr>
            <a:endParaRPr lang="zh-CN" altLang="en-US" sz="2200" b="1" dirty="0">
              <a:latin typeface="新宋体" panose="02010609030101010101" pitchFamily="49" charset="-122"/>
              <a:ea typeface="新宋体" panose="02010609030101010101" pitchFamily="49" charset="-122"/>
            </a:endParaRPr>
          </a:p>
        </p:txBody>
      </p:sp>
      <p:pic>
        <p:nvPicPr>
          <p:cNvPr id="4" name="图片 3"/>
          <p:cNvPicPr>
            <a:picLocks noChangeAspect="1"/>
          </p:cNvPicPr>
          <p:nvPr/>
        </p:nvPicPr>
        <p:blipFill>
          <a:blip r:embed="rId1"/>
          <a:stretch>
            <a:fillRect/>
          </a:stretch>
        </p:blipFill>
        <p:spPr>
          <a:xfrm>
            <a:off x="1078696" y="1855668"/>
            <a:ext cx="6853680" cy="3263657"/>
          </a:xfrm>
          <a:prstGeom prst="rect">
            <a:avLst/>
          </a:prstGeom>
        </p:spPr>
      </p:pic>
      <p:sp>
        <p:nvSpPr>
          <p:cNvPr id="9" name="文本框 8"/>
          <p:cNvSpPr txBox="1"/>
          <p:nvPr/>
        </p:nvSpPr>
        <p:spPr>
          <a:xfrm>
            <a:off x="838215" y="1129637"/>
            <a:ext cx="6431692" cy="481863"/>
          </a:xfrm>
          <a:prstGeom prst="rect">
            <a:avLst/>
          </a:prstGeom>
          <a:noFill/>
        </p:spPr>
        <p:txBody>
          <a:bodyPr wrap="square">
            <a:spAutoFit/>
          </a:bodyPr>
          <a:lstStyle/>
          <a:p>
            <a:pPr marL="0" marR="0" indent="266700" algn="just">
              <a:lnSpc>
                <a:spcPct val="150000"/>
              </a:lnSpc>
              <a:spcBef>
                <a:spcPts val="0"/>
              </a:spcBef>
              <a:spcAft>
                <a:spcPts val="0"/>
              </a:spcAft>
            </a:pPr>
            <a:r>
              <a:rPr lang="zh-CN" altLang="en-US" sz="2000" kern="100" dirty="0">
                <a:solidFill>
                  <a:srgbClr val="000000"/>
                </a:solidFill>
                <a:effectLst/>
                <a:latin typeface="+mn-ea"/>
                <a:ea typeface="+mn-ea"/>
                <a:cs typeface="楷体" panose="02010609060101010101" pitchFamily="49" charset="-122"/>
              </a:rPr>
              <a:t>查看路由器的路由表：</a:t>
            </a:r>
            <a:endParaRPr lang="zh-CN" altLang="en-US" sz="2000" kern="100" dirty="0">
              <a:effectLst/>
              <a:latin typeface="+mn-ea"/>
              <a:ea typeface="+mn-ea"/>
              <a:cs typeface="Times New Roman" panose="02020603050405020304" pitchFamily="18" charset="0"/>
            </a:endParaRPr>
          </a:p>
        </p:txBody>
      </p:sp>
      <p:sp>
        <p:nvSpPr>
          <p:cNvPr id="15" name="文本框 14"/>
          <p:cNvSpPr txBox="1"/>
          <p:nvPr/>
        </p:nvSpPr>
        <p:spPr>
          <a:xfrm>
            <a:off x="1074266" y="5210706"/>
            <a:ext cx="8957880" cy="1291379"/>
          </a:xfrm>
          <a:prstGeom prst="rect">
            <a:avLst/>
          </a:prstGeom>
          <a:noFill/>
        </p:spPr>
        <p:txBody>
          <a:bodyPr wrap="square">
            <a:spAutoFit/>
          </a:bodyPr>
          <a:lstStyle/>
          <a:p>
            <a:pPr marL="285750" marR="0" indent="-285750" algn="just">
              <a:lnSpc>
                <a:spcPct val="150000"/>
              </a:lnSpc>
              <a:spcBef>
                <a:spcPts val="0"/>
              </a:spcBef>
              <a:spcAft>
                <a:spcPts val="0"/>
              </a:spcAft>
              <a:buFontTx/>
              <a:buChar char="-"/>
            </a:pPr>
            <a:r>
              <a:rPr lang="en-US" altLang="zh-CN" sz="1800" kern="100" dirty="0">
                <a:solidFill>
                  <a:srgbClr val="000000"/>
                </a:solidFill>
                <a:effectLst/>
                <a:latin typeface="仿宋" panose="02010609060101010101" pitchFamily="49" charset="-122"/>
                <a:ea typeface="仿宋" panose="02010609060101010101" pitchFamily="49" charset="-122"/>
                <a:cs typeface="楷体" panose="02010609060101010101" pitchFamily="49" charset="-122"/>
              </a:rPr>
              <a:t>“R”</a:t>
            </a:r>
            <a:r>
              <a:rPr lang="zh-CN" altLang="en-US" sz="1800" kern="100" dirty="0">
                <a:solidFill>
                  <a:srgbClr val="000000"/>
                </a:solidFill>
                <a:effectLst/>
                <a:latin typeface="仿宋" panose="02010609060101010101" pitchFamily="49" charset="-122"/>
                <a:ea typeface="仿宋" panose="02010609060101010101" pitchFamily="49" charset="-122"/>
                <a:cs typeface="楷体" panose="02010609060101010101" pitchFamily="49" charset="-122"/>
              </a:rPr>
              <a:t>表示这条路由是“</a:t>
            </a:r>
            <a:r>
              <a:rPr lang="en-US" altLang="zh-CN" sz="1800" kern="100" dirty="0">
                <a:solidFill>
                  <a:srgbClr val="000000"/>
                </a:solidFill>
                <a:effectLst/>
                <a:latin typeface="仿宋" panose="02010609060101010101" pitchFamily="49" charset="-122"/>
                <a:ea typeface="仿宋" panose="02010609060101010101" pitchFamily="49" charset="-122"/>
                <a:cs typeface="楷体" panose="02010609060101010101" pitchFamily="49" charset="-122"/>
              </a:rPr>
              <a:t>RIP”</a:t>
            </a:r>
            <a:r>
              <a:rPr lang="zh-CN" altLang="en-US" sz="1800" kern="100" dirty="0">
                <a:solidFill>
                  <a:srgbClr val="000000"/>
                </a:solidFill>
                <a:effectLst/>
                <a:latin typeface="仿宋" panose="02010609060101010101" pitchFamily="49" charset="-122"/>
                <a:ea typeface="仿宋" panose="02010609060101010101" pitchFamily="49" charset="-122"/>
                <a:cs typeface="楷体" panose="02010609060101010101" pitchFamily="49" charset="-122"/>
              </a:rPr>
              <a:t>协议学习得到的</a:t>
            </a:r>
            <a:endParaRPr lang="en-US" altLang="zh-CN" kern="100" dirty="0">
              <a:cs typeface="Times New Roman" panose="02020603050405020304" pitchFamily="18" charset="0"/>
            </a:endParaRPr>
          </a:p>
          <a:p>
            <a:pPr marL="285750" marR="0" indent="-285750" algn="just">
              <a:lnSpc>
                <a:spcPct val="150000"/>
              </a:lnSpc>
              <a:spcBef>
                <a:spcPts val="0"/>
              </a:spcBef>
              <a:spcAft>
                <a:spcPts val="0"/>
              </a:spcAft>
              <a:buFontTx/>
              <a:buChar char="-"/>
            </a:pPr>
            <a:r>
              <a:rPr lang="en-US" altLang="zh-CN" sz="1800" kern="100" dirty="0">
                <a:solidFill>
                  <a:srgbClr val="000000"/>
                </a:solidFill>
                <a:effectLst/>
                <a:latin typeface="仿宋" panose="02010609060101010101" pitchFamily="49" charset="-122"/>
                <a:ea typeface="仿宋" panose="02010609060101010101" pitchFamily="49" charset="-122"/>
                <a:cs typeface="楷体" panose="02010609060101010101" pitchFamily="49" charset="-122"/>
              </a:rPr>
              <a:t>“192.168.2.0/24”</a:t>
            </a:r>
            <a:r>
              <a:rPr lang="zh-CN" altLang="en-US" sz="1800" kern="100" dirty="0">
                <a:solidFill>
                  <a:srgbClr val="000000"/>
                </a:solidFill>
                <a:effectLst/>
                <a:latin typeface="仿宋" panose="02010609060101010101" pitchFamily="49" charset="-122"/>
                <a:ea typeface="仿宋" panose="02010609060101010101" pitchFamily="49" charset="-122"/>
                <a:cs typeface="楷体" panose="02010609060101010101" pitchFamily="49" charset="-122"/>
              </a:rPr>
              <a:t>是目的网络</a:t>
            </a:r>
            <a:endParaRPr lang="zh-CN" altLang="en-US" sz="1800" kern="100" dirty="0">
              <a:effectLst/>
              <a:latin typeface="Calibri" panose="020F0502020204030204" pitchFamily="34" charset="0"/>
              <a:ea typeface="宋体" panose="02010600030101010101" pitchFamily="2" charset="-122"/>
              <a:cs typeface="Times New Roman" panose="02020603050405020304" pitchFamily="18" charset="0"/>
            </a:endParaRPr>
          </a:p>
          <a:p>
            <a:pPr marL="0" marR="0" algn="just">
              <a:lnSpc>
                <a:spcPct val="150000"/>
              </a:lnSpc>
              <a:spcBef>
                <a:spcPts val="0"/>
              </a:spcBef>
              <a:spcAft>
                <a:spcPts val="0"/>
              </a:spcAft>
            </a:pPr>
            <a:r>
              <a:rPr lang="en-US" altLang="zh-CN" sz="1800" kern="100" dirty="0">
                <a:solidFill>
                  <a:srgbClr val="000000"/>
                </a:solidFill>
                <a:effectLst/>
                <a:latin typeface="仿宋" panose="02010609060101010101" pitchFamily="49" charset="-122"/>
                <a:ea typeface="仿宋" panose="02010609060101010101" pitchFamily="49" charset="-122"/>
                <a:cs typeface="楷体" panose="02010609060101010101" pitchFamily="49" charset="-122"/>
              </a:rPr>
              <a:t>- “[120/1]”</a:t>
            </a:r>
            <a:r>
              <a:rPr lang="zh-CN" altLang="en-US" sz="1800" kern="100" dirty="0">
                <a:solidFill>
                  <a:srgbClr val="000000"/>
                </a:solidFill>
                <a:effectLst/>
                <a:latin typeface="仿宋" panose="02010609060101010101" pitchFamily="49" charset="-122"/>
                <a:ea typeface="仿宋" panose="02010609060101010101" pitchFamily="49" charset="-122"/>
                <a:cs typeface="楷体" panose="02010609060101010101" pitchFamily="49" charset="-122"/>
              </a:rPr>
              <a:t>是管理距离（</a:t>
            </a:r>
            <a:r>
              <a:rPr lang="en-US" altLang="zh-CN" sz="1800" kern="100" dirty="0">
                <a:solidFill>
                  <a:srgbClr val="000000"/>
                </a:solidFill>
                <a:effectLst/>
                <a:latin typeface="仿宋" panose="02010609060101010101" pitchFamily="49" charset="-122"/>
                <a:ea typeface="仿宋" panose="02010609060101010101" pitchFamily="49" charset="-122"/>
                <a:cs typeface="楷体" panose="02010609060101010101" pitchFamily="49" charset="-122"/>
              </a:rPr>
              <a:t>Administrative Distance </a:t>
            </a:r>
            <a:r>
              <a:rPr lang="zh-CN" altLang="en-US" sz="1800" kern="100" dirty="0">
                <a:solidFill>
                  <a:srgbClr val="000000"/>
                </a:solidFill>
                <a:effectLst/>
                <a:latin typeface="仿宋" panose="02010609060101010101" pitchFamily="49" charset="-122"/>
                <a:ea typeface="仿宋" panose="02010609060101010101" pitchFamily="49" charset="-122"/>
                <a:cs typeface="楷体" panose="02010609060101010101" pitchFamily="49" charset="-122"/>
              </a:rPr>
              <a:t>，</a:t>
            </a:r>
            <a:r>
              <a:rPr lang="en-US" altLang="zh-CN" sz="1800" kern="100" dirty="0">
                <a:solidFill>
                  <a:srgbClr val="000000"/>
                </a:solidFill>
                <a:effectLst/>
                <a:latin typeface="仿宋" panose="02010609060101010101" pitchFamily="49" charset="-122"/>
                <a:ea typeface="仿宋" panose="02010609060101010101" pitchFamily="49" charset="-122"/>
                <a:cs typeface="楷体" panose="02010609060101010101" pitchFamily="49" charset="-122"/>
              </a:rPr>
              <a:t>AD</a:t>
            </a:r>
            <a:r>
              <a:rPr lang="zh-CN" altLang="en-US" sz="1800" kern="100" dirty="0">
                <a:solidFill>
                  <a:srgbClr val="000000"/>
                </a:solidFill>
                <a:effectLst/>
                <a:latin typeface="仿宋" panose="02010609060101010101" pitchFamily="49" charset="-122"/>
                <a:ea typeface="仿宋" panose="02010609060101010101" pitchFamily="49" charset="-122"/>
                <a:cs typeface="楷体" panose="02010609060101010101" pitchFamily="49" charset="-122"/>
              </a:rPr>
              <a:t>）</a:t>
            </a:r>
            <a:r>
              <a:rPr lang="en-US" altLang="zh-CN" sz="1800" kern="100" dirty="0">
                <a:solidFill>
                  <a:srgbClr val="000000"/>
                </a:solidFill>
                <a:effectLst/>
                <a:latin typeface="仿宋" panose="02010609060101010101" pitchFamily="49" charset="-122"/>
                <a:ea typeface="仿宋" panose="02010609060101010101" pitchFamily="49" charset="-122"/>
                <a:cs typeface="楷体" panose="02010609060101010101" pitchFamily="49" charset="-122"/>
              </a:rPr>
              <a:t>/ </a:t>
            </a:r>
            <a:r>
              <a:rPr lang="zh-CN" altLang="en-US" sz="1800" kern="100" dirty="0">
                <a:solidFill>
                  <a:srgbClr val="000000"/>
                </a:solidFill>
                <a:effectLst/>
                <a:latin typeface="仿宋" panose="02010609060101010101" pitchFamily="49" charset="-122"/>
                <a:ea typeface="仿宋" panose="02010609060101010101" pitchFamily="49" charset="-122"/>
                <a:cs typeface="楷体" panose="02010609060101010101" pitchFamily="49" charset="-122"/>
              </a:rPr>
              <a:t>度量值（</a:t>
            </a:r>
            <a:r>
              <a:rPr lang="en-US" altLang="zh-CN" sz="1800" kern="100" dirty="0">
                <a:solidFill>
                  <a:srgbClr val="000000"/>
                </a:solidFill>
                <a:effectLst/>
                <a:latin typeface="仿宋" panose="02010609060101010101" pitchFamily="49" charset="-122"/>
                <a:ea typeface="仿宋" panose="02010609060101010101" pitchFamily="49" charset="-122"/>
                <a:cs typeface="楷体" panose="02010609060101010101" pitchFamily="49" charset="-122"/>
              </a:rPr>
              <a:t>Metric</a:t>
            </a:r>
            <a:r>
              <a:rPr lang="zh-CN" altLang="en-US" sz="1800" kern="100" dirty="0">
                <a:solidFill>
                  <a:srgbClr val="000000"/>
                </a:solidFill>
                <a:effectLst/>
                <a:latin typeface="仿宋" panose="02010609060101010101" pitchFamily="49" charset="-122"/>
                <a:ea typeface="仿宋" panose="02010609060101010101" pitchFamily="49" charset="-122"/>
                <a:cs typeface="楷体" panose="02010609060101010101" pitchFamily="49" charset="-122"/>
              </a:rPr>
              <a:t>） </a:t>
            </a:r>
            <a:endPar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16" name="图片 15"/>
          <p:cNvPicPr>
            <a:picLocks noChangeAspect="1"/>
          </p:cNvPicPr>
          <p:nvPr/>
        </p:nvPicPr>
        <p:blipFill>
          <a:blip r:embed="rId2"/>
          <a:stretch>
            <a:fillRect/>
          </a:stretch>
        </p:blipFill>
        <p:spPr>
          <a:xfrm>
            <a:off x="8361660" y="1901286"/>
            <a:ext cx="3298156" cy="3218039"/>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nvGrpSpPr>
        <p:grpSpPr>
          <a:xfrm>
            <a:off x="539338" y="726169"/>
            <a:ext cx="11780077" cy="0"/>
            <a:chOff x="503625" y="726011"/>
            <a:chExt cx="11780723" cy="0"/>
          </a:xfrm>
        </p:grpSpPr>
        <p:cxnSp>
          <p:nvCxnSpPr>
            <p:cNvPr id="60" name="直接连接符 59"/>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8"/>
          <p:cNvSpPr txBox="1"/>
          <p:nvPr/>
        </p:nvSpPr>
        <p:spPr>
          <a:xfrm>
            <a:off x="4443776" y="397999"/>
            <a:ext cx="3948938" cy="307340"/>
          </a:xfrm>
          <a:prstGeom prst="rect">
            <a:avLst/>
          </a:prstGeom>
          <a:noFill/>
        </p:spPr>
        <p:txBody>
          <a:bodyPr wrap="square" lIns="0" tIns="0" rIns="0" bIns="0" rtlCol="0" anchor="ctr">
            <a:spAutoFit/>
          </a:bodyPr>
          <a:lstStyle/>
          <a:p>
            <a:pPr algn="ctr"/>
            <a:r>
              <a:rPr lang="en-US" altLang="zh-CN" sz="20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RIP</a:t>
            </a:r>
            <a:r>
              <a:rPr lang="zh-CN" altLang="en-US" sz="20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路由协议的配置（例</a:t>
            </a:r>
            <a:r>
              <a:rPr lang="en-US" altLang="zh-CN" sz="20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1</a:t>
            </a:r>
            <a:r>
              <a:rPr lang="zh-CN" altLang="en-US" sz="20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a:t>
            </a:r>
            <a:endParaRPr lang="zh-CN" altLang="en-US" sz="20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pic>
        <p:nvPicPr>
          <p:cNvPr id="4" name="图片 3"/>
          <p:cNvPicPr>
            <a:picLocks noChangeAspect="1"/>
          </p:cNvPicPr>
          <p:nvPr/>
        </p:nvPicPr>
        <p:blipFill>
          <a:blip r:embed="rId1"/>
          <a:stretch>
            <a:fillRect/>
          </a:stretch>
        </p:blipFill>
        <p:spPr>
          <a:xfrm>
            <a:off x="3032595" y="1091285"/>
            <a:ext cx="6793560" cy="1759990"/>
          </a:xfrm>
          <a:prstGeom prst="rect">
            <a:avLst/>
          </a:prstGeom>
        </p:spPr>
      </p:pic>
      <p:pic>
        <p:nvPicPr>
          <p:cNvPr id="6" name="图片 5"/>
          <p:cNvPicPr>
            <a:picLocks noChangeAspect="1"/>
          </p:cNvPicPr>
          <p:nvPr/>
        </p:nvPicPr>
        <p:blipFill>
          <a:blip r:embed="rId2"/>
          <a:stretch>
            <a:fillRect/>
          </a:stretch>
        </p:blipFill>
        <p:spPr>
          <a:xfrm>
            <a:off x="1818026" y="2986194"/>
            <a:ext cx="9222698" cy="3689079"/>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nvGrpSpPr>
        <p:grpSpPr>
          <a:xfrm>
            <a:off x="539338" y="726169"/>
            <a:ext cx="11780077" cy="0"/>
            <a:chOff x="503625" y="726011"/>
            <a:chExt cx="11780723" cy="0"/>
          </a:xfrm>
        </p:grpSpPr>
        <p:cxnSp>
          <p:nvCxnSpPr>
            <p:cNvPr id="60" name="直接连接符 59"/>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11" name="TextBox 8"/>
          <p:cNvSpPr txBox="1"/>
          <p:nvPr/>
        </p:nvSpPr>
        <p:spPr>
          <a:xfrm>
            <a:off x="4443776" y="397999"/>
            <a:ext cx="3948938" cy="307340"/>
          </a:xfrm>
          <a:prstGeom prst="rect">
            <a:avLst/>
          </a:prstGeom>
          <a:noFill/>
        </p:spPr>
        <p:txBody>
          <a:bodyPr wrap="square" lIns="0" tIns="0" rIns="0" bIns="0" rtlCol="0" anchor="ctr">
            <a:spAutoFit/>
          </a:bodyPr>
          <a:lstStyle/>
          <a:p>
            <a:pPr algn="ctr"/>
            <a:r>
              <a:rPr lang="en-US" altLang="zh-CN" sz="20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RIP</a:t>
            </a:r>
            <a:r>
              <a:rPr lang="zh-CN" altLang="en-US" sz="20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路由协议的配置步骤</a:t>
            </a:r>
            <a:endParaRPr lang="zh-CN" altLang="en-US" sz="20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 name="文本框 3"/>
          <p:cNvSpPr txBox="1"/>
          <p:nvPr/>
        </p:nvSpPr>
        <p:spPr>
          <a:xfrm>
            <a:off x="778095" y="1082560"/>
            <a:ext cx="11122200" cy="5492750"/>
          </a:xfrm>
          <a:prstGeom prst="rect">
            <a:avLst/>
          </a:prstGeom>
          <a:noFill/>
        </p:spPr>
        <p:txBody>
          <a:bodyPr wrap="square">
            <a:spAutoFit/>
          </a:bodyPr>
          <a:lstStyle/>
          <a:p>
            <a:pPr marL="266700" marR="0" algn="just">
              <a:lnSpc>
                <a:spcPct val="150000"/>
              </a:lnSpc>
              <a:spcBef>
                <a:spcPts val="0"/>
              </a:spcBef>
              <a:spcAft>
                <a:spcPts val="0"/>
              </a:spcAft>
            </a:pPr>
            <a:r>
              <a:rPr lang="en-US" altLang="zh-CN" sz="2400" b="1" kern="100" dirty="0">
                <a:solidFill>
                  <a:srgbClr val="0E419A"/>
                </a:solidFill>
                <a:effectLst/>
                <a:latin typeface="黑体" panose="02010609060101010101" charset="-122"/>
                <a:ea typeface="黑体" panose="02010609060101010101" charset="-122"/>
                <a:cs typeface="黑体" panose="02010609060101010101" charset="-122"/>
              </a:rPr>
              <a:t>STEP 1</a:t>
            </a:r>
            <a:r>
              <a:rPr lang="zh-CN" altLang="en-US" sz="2400" b="1" kern="100" dirty="0">
                <a:solidFill>
                  <a:srgbClr val="0E419A"/>
                </a:solidFill>
                <a:effectLst/>
                <a:latin typeface="黑体" panose="02010609060101010101" charset="-122"/>
                <a:ea typeface="黑体" panose="02010609060101010101" charset="-122"/>
                <a:cs typeface="黑体" panose="02010609060101010101" charset="-122"/>
              </a:rPr>
              <a:t>：</a:t>
            </a:r>
            <a:r>
              <a:rPr lang="zh-CN" altLang="en-US" sz="2400" kern="100" dirty="0">
                <a:solidFill>
                  <a:srgbClr val="000000"/>
                </a:solidFill>
                <a:effectLst/>
                <a:latin typeface="黑体" panose="02010609060101010101" charset="-122"/>
                <a:ea typeface="黑体" panose="02010609060101010101" charset="-122"/>
                <a:cs typeface="黑体" panose="02010609060101010101" charset="-122"/>
              </a:rPr>
              <a:t>根据设备信息修改主机名、配置</a:t>
            </a:r>
            <a:r>
              <a:rPr lang="en-US" altLang="zh-CN" sz="2400" kern="100" dirty="0">
                <a:solidFill>
                  <a:srgbClr val="000000"/>
                </a:solidFill>
                <a:effectLst/>
                <a:latin typeface="黑体" panose="02010609060101010101" charset="-122"/>
                <a:ea typeface="黑体" panose="02010609060101010101" charset="-122"/>
                <a:cs typeface="黑体" panose="02010609060101010101" charset="-122"/>
              </a:rPr>
              <a:t>IP</a:t>
            </a:r>
            <a:r>
              <a:rPr lang="zh-CN" altLang="en-US" sz="2400" kern="100" dirty="0">
                <a:solidFill>
                  <a:srgbClr val="000000"/>
                </a:solidFill>
                <a:effectLst/>
                <a:latin typeface="黑体" panose="02010609060101010101" charset="-122"/>
                <a:ea typeface="黑体" panose="02010609060101010101" charset="-122"/>
                <a:cs typeface="黑体" panose="02010609060101010101" charset="-122"/>
              </a:rPr>
              <a:t>地址。</a:t>
            </a:r>
            <a:endParaRPr lang="zh-CN" altLang="en-US" sz="2400" kern="100" dirty="0">
              <a:effectLst/>
              <a:latin typeface="黑体" panose="02010609060101010101" charset="-122"/>
              <a:ea typeface="黑体" panose="02010609060101010101" charset="-122"/>
              <a:cs typeface="黑体" panose="02010609060101010101" charset="-122"/>
            </a:endParaRPr>
          </a:p>
          <a:p>
            <a:pPr marL="266700" marR="0" indent="266700" algn="just">
              <a:lnSpc>
                <a:spcPct val="150000"/>
              </a:lnSpc>
              <a:spcBef>
                <a:spcPts val="0"/>
              </a:spcBef>
              <a:spcAft>
                <a:spcPts val="0"/>
              </a:spcAft>
            </a:pPr>
            <a:r>
              <a:rPr lang="en-US" altLang="zh-CN" sz="2400" kern="100" dirty="0">
                <a:solidFill>
                  <a:srgbClr val="000000"/>
                </a:solidFill>
                <a:effectLst/>
                <a:latin typeface="+mj-ea"/>
                <a:ea typeface="+mj-ea"/>
                <a:cs typeface="楷体" panose="02010609060101010101" pitchFamily="49" charset="-122"/>
                <a:hlinkClick r:id="rId1"/>
              </a:rPr>
              <a:t>loopback</a:t>
            </a:r>
            <a:r>
              <a:rPr lang="zh-CN" altLang="en-US" sz="2400" kern="100" dirty="0">
                <a:solidFill>
                  <a:srgbClr val="000000"/>
                </a:solidFill>
                <a:effectLst/>
                <a:latin typeface="+mj-ea"/>
                <a:ea typeface="+mj-ea"/>
                <a:cs typeface="楷体" panose="02010609060101010101" pitchFamily="49" charset="-122"/>
              </a:rPr>
              <a:t>接口（环回接口）是一种虚拟接口。我们可以创建一个或多个环回接口，并且可以和配置物理接口一样，配置环回接口的</a:t>
            </a:r>
            <a:r>
              <a:rPr lang="en-US" altLang="zh-CN" sz="2400" kern="100" dirty="0">
                <a:solidFill>
                  <a:srgbClr val="000000"/>
                </a:solidFill>
                <a:effectLst/>
                <a:latin typeface="+mj-ea"/>
                <a:ea typeface="+mj-ea"/>
                <a:cs typeface="楷体" panose="02010609060101010101" pitchFamily="49" charset="-122"/>
              </a:rPr>
              <a:t>IP</a:t>
            </a:r>
            <a:r>
              <a:rPr lang="zh-CN" altLang="en-US" sz="2400" kern="100" dirty="0">
                <a:solidFill>
                  <a:srgbClr val="000000"/>
                </a:solidFill>
                <a:effectLst/>
                <a:latin typeface="+mj-ea"/>
                <a:ea typeface="+mj-ea"/>
                <a:cs typeface="楷体" panose="02010609060101010101" pitchFamily="49" charset="-122"/>
              </a:rPr>
              <a:t>地址和掩码。环回接口的状态一直是</a:t>
            </a:r>
            <a:r>
              <a:rPr lang="en-US" altLang="zh-CN" sz="2400" kern="100" dirty="0">
                <a:solidFill>
                  <a:srgbClr val="000000"/>
                </a:solidFill>
                <a:effectLst/>
                <a:latin typeface="+mj-ea"/>
                <a:ea typeface="+mj-ea"/>
                <a:cs typeface="楷体" panose="02010609060101010101" pitchFamily="49" charset="-122"/>
              </a:rPr>
              <a:t>up</a:t>
            </a:r>
            <a:r>
              <a:rPr lang="zh-CN" altLang="en-US" sz="2400" kern="100" dirty="0">
                <a:solidFill>
                  <a:srgbClr val="000000"/>
                </a:solidFill>
                <a:effectLst/>
                <a:latin typeface="+mj-ea"/>
                <a:ea typeface="+mj-ea"/>
                <a:cs typeface="楷体" panose="02010609060101010101" pitchFamily="49" charset="-122"/>
              </a:rPr>
              <a:t>，配置</a:t>
            </a:r>
            <a:r>
              <a:rPr lang="en-US" altLang="zh-CN" sz="2400" kern="100" dirty="0">
                <a:solidFill>
                  <a:srgbClr val="000000"/>
                </a:solidFill>
                <a:effectLst/>
                <a:latin typeface="+mj-ea"/>
                <a:ea typeface="+mj-ea"/>
                <a:cs typeface="楷体" panose="02010609060101010101" pitchFamily="49" charset="-122"/>
              </a:rPr>
              <a:t>IP</a:t>
            </a:r>
            <a:r>
              <a:rPr lang="zh-CN" altLang="en-US" sz="2400" kern="100" dirty="0">
                <a:solidFill>
                  <a:srgbClr val="000000"/>
                </a:solidFill>
                <a:effectLst/>
                <a:latin typeface="+mj-ea"/>
                <a:ea typeface="+mj-ea"/>
                <a:cs typeface="楷体" panose="02010609060101010101" pitchFamily="49" charset="-122"/>
              </a:rPr>
              <a:t>后就可生成直连路由。使用环回接口可以让路由器不必连接终端或下一跳设备即可生成测试用的直连路由。</a:t>
            </a:r>
            <a:endParaRPr lang="zh-CN" altLang="en-US" sz="2400" kern="100" dirty="0">
              <a:effectLst/>
              <a:latin typeface="+mj-ea"/>
              <a:ea typeface="+mj-ea"/>
              <a:cs typeface="Times New Roman" panose="02020603050405020304" pitchFamily="18" charset="0"/>
            </a:endParaRPr>
          </a:p>
          <a:p>
            <a:pPr marL="266700" marR="0" indent="266700" algn="just">
              <a:lnSpc>
                <a:spcPct val="150000"/>
              </a:lnSpc>
              <a:spcBef>
                <a:spcPts val="0"/>
              </a:spcBef>
              <a:spcAft>
                <a:spcPts val="0"/>
              </a:spcAft>
            </a:pPr>
            <a:r>
              <a:rPr lang="zh-CN" altLang="en-US" sz="2400" kern="100" dirty="0">
                <a:solidFill>
                  <a:srgbClr val="000000"/>
                </a:solidFill>
                <a:effectLst/>
                <a:latin typeface="+mj-ea"/>
                <a:ea typeface="+mj-ea"/>
                <a:cs typeface="楷体" panose="02010609060101010101" pitchFamily="49" charset="-122"/>
              </a:rPr>
              <a:t>示例</a:t>
            </a:r>
            <a:r>
              <a:rPr lang="en-US" altLang="zh-CN" sz="2400" kern="100" dirty="0">
                <a:solidFill>
                  <a:srgbClr val="000000"/>
                </a:solidFill>
                <a:effectLst/>
                <a:latin typeface="+mj-ea"/>
                <a:ea typeface="+mj-ea"/>
                <a:cs typeface="楷体" panose="02010609060101010101" pitchFamily="49" charset="-122"/>
              </a:rPr>
              <a:t>R1</a:t>
            </a:r>
            <a:r>
              <a:rPr lang="zh-CN" altLang="en-US" sz="2400" kern="100" dirty="0">
                <a:solidFill>
                  <a:srgbClr val="000000"/>
                </a:solidFill>
                <a:effectLst/>
                <a:latin typeface="+mj-ea"/>
                <a:ea typeface="+mj-ea"/>
                <a:cs typeface="楷体" panose="02010609060101010101" pitchFamily="49" charset="-122"/>
              </a:rPr>
              <a:t>的</a:t>
            </a:r>
            <a:r>
              <a:rPr lang="en-US" altLang="zh-CN" sz="2400" kern="100" dirty="0">
                <a:solidFill>
                  <a:srgbClr val="000000"/>
                </a:solidFill>
                <a:effectLst/>
                <a:latin typeface="+mj-ea"/>
                <a:ea typeface="+mj-ea"/>
                <a:cs typeface="楷体" panose="02010609060101010101" pitchFamily="49" charset="-122"/>
              </a:rPr>
              <a:t>Loopback</a:t>
            </a:r>
            <a:r>
              <a:rPr lang="zh-CN" altLang="en-US" sz="2400" kern="100" dirty="0">
                <a:solidFill>
                  <a:srgbClr val="000000"/>
                </a:solidFill>
                <a:effectLst/>
                <a:latin typeface="+mj-ea"/>
                <a:ea typeface="+mj-ea"/>
                <a:cs typeface="楷体" panose="02010609060101010101" pitchFamily="49" charset="-122"/>
              </a:rPr>
              <a:t>接口配置，其它配置略。</a:t>
            </a:r>
            <a:endParaRPr lang="zh-CN" altLang="en-US" sz="2400" kern="100" dirty="0">
              <a:effectLst/>
              <a:latin typeface="+mj-ea"/>
              <a:ea typeface="+mj-ea"/>
              <a:cs typeface="Times New Roman" panose="02020603050405020304" pitchFamily="18" charset="0"/>
            </a:endParaRPr>
          </a:p>
          <a:p>
            <a:pPr marL="266700" marR="0" indent="266700" algn="l">
              <a:lnSpc>
                <a:spcPct val="150000"/>
              </a:lnSpc>
              <a:spcBef>
                <a:spcPts val="0"/>
              </a:spcBef>
              <a:spcAft>
                <a:spcPts val="0"/>
              </a:spcAft>
            </a:pPr>
            <a:r>
              <a:rPr lang="en-US" altLang="zh-CN" sz="2400" kern="0" dirty="0">
                <a:effectLst/>
                <a:latin typeface="+mj-ea"/>
                <a:ea typeface="+mj-ea"/>
                <a:cs typeface="宋体" panose="02010600030101010101" pitchFamily="2" charset="-122"/>
              </a:rPr>
              <a:t>R1(config)#interface loopback 0</a:t>
            </a:r>
            <a:endParaRPr lang="en-US" altLang="zh-CN" sz="2400" kern="100" dirty="0">
              <a:effectLst/>
              <a:latin typeface="+mj-ea"/>
              <a:ea typeface="+mj-ea"/>
              <a:cs typeface="Times New Roman" panose="02020603050405020304" pitchFamily="18" charset="0"/>
            </a:endParaRPr>
          </a:p>
          <a:p>
            <a:pPr marL="266700" marR="0" indent="266700" algn="l">
              <a:lnSpc>
                <a:spcPct val="150000"/>
              </a:lnSpc>
              <a:spcBef>
                <a:spcPts val="0"/>
              </a:spcBef>
              <a:spcAft>
                <a:spcPts val="0"/>
              </a:spcAft>
            </a:pPr>
            <a:r>
              <a:rPr lang="en-US" altLang="zh-CN" sz="2400" kern="0" dirty="0">
                <a:effectLst/>
                <a:latin typeface="+mj-ea"/>
                <a:ea typeface="+mj-ea"/>
                <a:cs typeface="宋体" panose="02010600030101010101" pitchFamily="2" charset="-122"/>
              </a:rPr>
              <a:t>R1(config-if)#ip address 1.1.1.1 255.255.255.0</a:t>
            </a:r>
            <a:endParaRPr lang="en-US" altLang="zh-CN" sz="2400" kern="100" dirty="0">
              <a:effectLst/>
              <a:latin typeface="+mj-ea"/>
              <a:ea typeface="+mj-ea"/>
              <a:cs typeface="Times New Roman" panose="02020603050405020304" pitchFamily="18" charset="0"/>
            </a:endParaRPr>
          </a:p>
          <a:p>
            <a:pPr marL="266700" marR="0" indent="266700" algn="l">
              <a:lnSpc>
                <a:spcPct val="150000"/>
              </a:lnSpc>
              <a:spcBef>
                <a:spcPts val="0"/>
              </a:spcBef>
              <a:spcAft>
                <a:spcPts val="0"/>
              </a:spcAft>
            </a:pPr>
            <a:r>
              <a:rPr lang="en-US" altLang="zh-CN" sz="2400" kern="0" dirty="0">
                <a:effectLst/>
                <a:latin typeface="+mj-ea"/>
                <a:ea typeface="+mj-ea"/>
                <a:cs typeface="宋体" panose="02010600030101010101" pitchFamily="2" charset="-122"/>
              </a:rPr>
              <a:t>R1(config-if)#exit</a:t>
            </a:r>
            <a:endParaRPr lang="en-US" altLang="zh-CN" sz="2400" kern="100" dirty="0">
              <a:effectLst/>
              <a:latin typeface="+mj-ea"/>
              <a:ea typeface="+mj-ea"/>
              <a:cs typeface="Times New Roman" panose="02020603050405020304" pitchFamily="18" charset="0"/>
            </a:endParaRPr>
          </a:p>
          <a:p>
            <a:pPr marL="0" marR="0" indent="266700" algn="just">
              <a:lnSpc>
                <a:spcPct val="150000"/>
              </a:lnSpc>
              <a:spcBef>
                <a:spcPts val="0"/>
              </a:spcBef>
              <a:spcAft>
                <a:spcPts val="0"/>
              </a:spcAft>
            </a:pPr>
            <a:endParaRPr lang="en-US" altLang="zh-CN" sz="1800" kern="100" dirty="0">
              <a:effectLst/>
              <a:latin typeface="+mj-ea"/>
              <a:ea typeface="+mj-ea"/>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nvGrpSpPr>
        <p:grpSpPr>
          <a:xfrm>
            <a:off x="539338" y="726169"/>
            <a:ext cx="11780077" cy="0"/>
            <a:chOff x="503625" y="726011"/>
            <a:chExt cx="11780723" cy="0"/>
          </a:xfrm>
        </p:grpSpPr>
        <p:cxnSp>
          <p:nvCxnSpPr>
            <p:cNvPr id="60" name="直接连接符 59"/>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11" name="TextBox 8"/>
          <p:cNvSpPr txBox="1"/>
          <p:nvPr/>
        </p:nvSpPr>
        <p:spPr>
          <a:xfrm>
            <a:off x="4443776" y="397999"/>
            <a:ext cx="3948938" cy="307340"/>
          </a:xfrm>
          <a:prstGeom prst="rect">
            <a:avLst/>
          </a:prstGeom>
          <a:noFill/>
        </p:spPr>
        <p:txBody>
          <a:bodyPr wrap="square" lIns="0" tIns="0" rIns="0" bIns="0" rtlCol="0" anchor="ctr">
            <a:spAutoFit/>
          </a:bodyPr>
          <a:lstStyle/>
          <a:p>
            <a:pPr algn="ctr"/>
            <a:r>
              <a:rPr lang="en-US" altLang="zh-CN" sz="20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RIP</a:t>
            </a:r>
            <a:r>
              <a:rPr lang="zh-CN" altLang="en-US" sz="20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路由协议的配置步骤</a:t>
            </a:r>
            <a:endParaRPr lang="en-US" altLang="zh-CN" sz="20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 name="文本框 3"/>
          <p:cNvSpPr txBox="1"/>
          <p:nvPr/>
        </p:nvSpPr>
        <p:spPr>
          <a:xfrm>
            <a:off x="325152" y="953909"/>
            <a:ext cx="8054357" cy="6092825"/>
          </a:xfrm>
          <a:prstGeom prst="rect">
            <a:avLst/>
          </a:prstGeom>
          <a:noFill/>
        </p:spPr>
        <p:txBody>
          <a:bodyPr wrap="square">
            <a:spAutoFit/>
          </a:bodyPr>
          <a:lstStyle/>
          <a:p>
            <a:pPr marL="0" marR="0" indent="266700" algn="just">
              <a:lnSpc>
                <a:spcPct val="150000"/>
              </a:lnSpc>
              <a:spcBef>
                <a:spcPts val="0"/>
              </a:spcBef>
              <a:spcAft>
                <a:spcPts val="0"/>
              </a:spcAft>
            </a:pPr>
            <a:r>
              <a:rPr lang="en-US" altLang="zh-CN" sz="2000" b="1" kern="0" dirty="0">
                <a:solidFill>
                  <a:srgbClr val="0E419A"/>
                </a:solidFill>
                <a:effectLst/>
                <a:latin typeface="黑体" panose="02010609060101010101" charset="-122"/>
                <a:ea typeface="黑体" panose="02010609060101010101" charset="-122"/>
                <a:cs typeface="黑体" panose="02010609060101010101" charset="-122"/>
              </a:rPr>
              <a:t>  STEP 2</a:t>
            </a:r>
            <a:r>
              <a:rPr lang="zh-CN" altLang="en-US" sz="2000" b="1" kern="0" dirty="0">
                <a:solidFill>
                  <a:srgbClr val="0E419A"/>
                </a:solidFill>
                <a:effectLst/>
                <a:latin typeface="黑体" panose="02010609060101010101" charset="-122"/>
                <a:ea typeface="黑体" panose="02010609060101010101" charset="-122"/>
                <a:cs typeface="黑体" panose="02010609060101010101" charset="-122"/>
              </a:rPr>
              <a:t>：</a:t>
            </a:r>
            <a:r>
              <a:rPr lang="zh-CN" altLang="en-US" sz="2000" kern="0" dirty="0">
                <a:effectLst/>
                <a:latin typeface="黑体" panose="02010609060101010101" charset="-122"/>
                <a:ea typeface="黑体" panose="02010609060101010101" charset="-122"/>
                <a:cs typeface="黑体" panose="02010609060101010101" charset="-122"/>
              </a:rPr>
              <a:t>在路由器配置</a:t>
            </a:r>
            <a:r>
              <a:rPr lang="en-US" altLang="zh-CN" sz="2000" kern="0" dirty="0">
                <a:effectLst/>
                <a:latin typeface="黑体" panose="02010609060101010101" charset="-122"/>
                <a:ea typeface="黑体" panose="02010609060101010101" charset="-122"/>
                <a:cs typeface="黑体" panose="02010609060101010101" charset="-122"/>
              </a:rPr>
              <a:t>RIPv1</a:t>
            </a:r>
            <a:endParaRPr lang="en-US" altLang="zh-CN" sz="2000" kern="100" dirty="0">
              <a:effectLst/>
              <a:latin typeface="黑体" panose="02010609060101010101" charset="-122"/>
              <a:ea typeface="黑体" panose="02010609060101010101" charset="-122"/>
              <a:cs typeface="黑体" panose="02010609060101010101" charset="-122"/>
            </a:endParaRPr>
          </a:p>
          <a:p>
            <a:pPr marL="266700" marR="0" indent="266700" algn="just">
              <a:lnSpc>
                <a:spcPct val="150000"/>
              </a:lnSpc>
              <a:spcBef>
                <a:spcPts val="0"/>
              </a:spcBef>
              <a:spcAft>
                <a:spcPts val="0"/>
              </a:spcAft>
            </a:pPr>
            <a:r>
              <a:rPr lang="zh-CN" altLang="en-US" sz="2000" kern="0" dirty="0">
                <a:effectLst/>
                <a:latin typeface="+mj-ea"/>
                <a:ea typeface="+mj-ea"/>
                <a:cs typeface="宋体" panose="02010600030101010101" pitchFamily="2" charset="-122"/>
              </a:rPr>
              <a:t>默认版本为</a:t>
            </a:r>
            <a:r>
              <a:rPr lang="en-US" altLang="zh-CN" sz="2000" kern="0" dirty="0">
                <a:effectLst/>
                <a:latin typeface="+mj-ea"/>
                <a:ea typeface="+mj-ea"/>
                <a:cs typeface="宋体" panose="02010600030101010101" pitchFamily="2" charset="-122"/>
              </a:rPr>
              <a:t>version 1</a:t>
            </a:r>
            <a:r>
              <a:rPr lang="zh-CN" altLang="en-US" sz="2000" kern="0" dirty="0">
                <a:effectLst/>
                <a:latin typeface="+mj-ea"/>
                <a:ea typeface="+mj-ea"/>
                <a:cs typeface="宋体" panose="02010600030101010101" pitchFamily="2" charset="-122"/>
              </a:rPr>
              <a:t>，故在</a:t>
            </a:r>
            <a:r>
              <a:rPr lang="en-US" altLang="zh-CN" sz="2000" kern="0" dirty="0">
                <a:effectLst/>
                <a:latin typeface="+mj-ea"/>
                <a:ea typeface="+mj-ea"/>
                <a:cs typeface="宋体" panose="02010600030101010101" pitchFamily="2" charset="-122"/>
              </a:rPr>
              <a:t>RIPv1</a:t>
            </a:r>
            <a:r>
              <a:rPr lang="zh-CN" altLang="en-US" sz="2000" kern="0" dirty="0">
                <a:effectLst/>
                <a:latin typeface="+mj-ea"/>
                <a:ea typeface="+mj-ea"/>
                <a:cs typeface="宋体" panose="02010600030101010101" pitchFamily="2" charset="-122"/>
              </a:rPr>
              <a:t>配置中不用配置版本。</a:t>
            </a:r>
            <a:endParaRPr lang="zh-CN" altLang="en-US" sz="2000" kern="100" dirty="0">
              <a:effectLst/>
              <a:latin typeface="+mj-ea"/>
              <a:ea typeface="+mj-ea"/>
              <a:cs typeface="Times New Roman" panose="02020603050405020304" pitchFamily="18" charset="0"/>
            </a:endParaRPr>
          </a:p>
          <a:p>
            <a:pPr marL="266700" marR="0" indent="266700" algn="just">
              <a:lnSpc>
                <a:spcPct val="150000"/>
              </a:lnSpc>
              <a:spcBef>
                <a:spcPts val="0"/>
              </a:spcBef>
              <a:spcAft>
                <a:spcPts val="0"/>
              </a:spcAft>
            </a:pPr>
            <a:r>
              <a:rPr lang="en-US" altLang="zh-CN" sz="2000" kern="0" dirty="0">
                <a:effectLst/>
                <a:latin typeface="+mj-ea"/>
                <a:ea typeface="+mj-ea"/>
                <a:cs typeface="宋体" panose="02010600030101010101" pitchFamily="2" charset="-122"/>
              </a:rPr>
              <a:t>R1</a:t>
            </a:r>
            <a:r>
              <a:rPr lang="zh-CN" altLang="en-US" sz="2000" kern="0" dirty="0">
                <a:effectLst/>
                <a:latin typeface="+mj-ea"/>
                <a:ea typeface="+mj-ea"/>
                <a:cs typeface="宋体" panose="02010600030101010101" pitchFamily="2" charset="-122"/>
              </a:rPr>
              <a:t>：</a:t>
            </a:r>
            <a:endParaRPr lang="en-US" altLang="zh-CN" sz="2000" kern="100" dirty="0">
              <a:effectLst/>
              <a:latin typeface="+mj-ea"/>
              <a:ea typeface="+mj-ea"/>
              <a:cs typeface="Times New Roman" panose="02020603050405020304" pitchFamily="18" charset="0"/>
            </a:endParaRPr>
          </a:p>
          <a:p>
            <a:pPr marL="266700" marR="0" indent="266700" algn="l">
              <a:lnSpc>
                <a:spcPct val="150000"/>
              </a:lnSpc>
              <a:spcBef>
                <a:spcPts val="0"/>
              </a:spcBef>
              <a:spcAft>
                <a:spcPts val="0"/>
              </a:spcAft>
            </a:pPr>
            <a:r>
              <a:rPr lang="en-US" altLang="zh-CN" sz="2000" kern="0" dirty="0">
                <a:effectLst/>
                <a:latin typeface="+mj-ea"/>
                <a:ea typeface="+mj-ea"/>
                <a:cs typeface="宋体" panose="02010600030101010101" pitchFamily="2" charset="-122"/>
              </a:rPr>
              <a:t>R1(config)#router rip </a:t>
            </a:r>
            <a:endParaRPr lang="en-US" altLang="zh-CN" sz="2000" kern="100" dirty="0">
              <a:effectLst/>
              <a:latin typeface="+mj-ea"/>
              <a:ea typeface="+mj-ea"/>
              <a:cs typeface="Times New Roman" panose="02020603050405020304" pitchFamily="18" charset="0"/>
            </a:endParaRPr>
          </a:p>
          <a:p>
            <a:pPr marL="266700" marR="0" indent="266700" algn="l">
              <a:lnSpc>
                <a:spcPct val="150000"/>
              </a:lnSpc>
              <a:spcBef>
                <a:spcPts val="0"/>
              </a:spcBef>
              <a:spcAft>
                <a:spcPts val="0"/>
              </a:spcAft>
            </a:pPr>
            <a:r>
              <a:rPr lang="en-US" altLang="zh-CN" sz="2000" kern="0" dirty="0">
                <a:effectLst/>
                <a:latin typeface="+mj-ea"/>
                <a:ea typeface="+mj-ea"/>
                <a:cs typeface="宋体" panose="02010600030101010101" pitchFamily="2" charset="-122"/>
              </a:rPr>
              <a:t>R1(config-router)#network 1.1.1.0 </a:t>
            </a:r>
            <a:endParaRPr lang="en-US" altLang="zh-CN" sz="2000" kern="100" dirty="0">
              <a:effectLst/>
              <a:latin typeface="+mj-ea"/>
              <a:ea typeface="+mj-ea"/>
              <a:cs typeface="Times New Roman" panose="02020603050405020304" pitchFamily="18" charset="0"/>
            </a:endParaRPr>
          </a:p>
          <a:p>
            <a:pPr marL="266700" marR="0" indent="266700" algn="l">
              <a:lnSpc>
                <a:spcPct val="150000"/>
              </a:lnSpc>
              <a:spcBef>
                <a:spcPts val="0"/>
              </a:spcBef>
              <a:spcAft>
                <a:spcPts val="0"/>
              </a:spcAft>
            </a:pPr>
            <a:r>
              <a:rPr lang="en-US" altLang="zh-CN" sz="2000" kern="0" dirty="0">
                <a:effectLst/>
                <a:latin typeface="+mj-ea"/>
                <a:ea typeface="+mj-ea"/>
                <a:cs typeface="宋体" panose="02010600030101010101" pitchFamily="2" charset="-122"/>
              </a:rPr>
              <a:t>R1(config-router)#network 192.168.1.0</a:t>
            </a:r>
            <a:endParaRPr lang="en-US" altLang="zh-CN" sz="2000" kern="100" dirty="0">
              <a:effectLst/>
              <a:latin typeface="+mj-ea"/>
              <a:ea typeface="+mj-ea"/>
              <a:cs typeface="Times New Roman" panose="02020603050405020304" pitchFamily="18" charset="0"/>
            </a:endParaRPr>
          </a:p>
          <a:p>
            <a:pPr marL="266700" marR="0" indent="266700" algn="l">
              <a:lnSpc>
                <a:spcPct val="150000"/>
              </a:lnSpc>
              <a:spcBef>
                <a:spcPts val="0"/>
              </a:spcBef>
              <a:spcAft>
                <a:spcPts val="0"/>
              </a:spcAft>
            </a:pPr>
            <a:r>
              <a:rPr lang="en-US" altLang="zh-CN" sz="2000" kern="0" dirty="0">
                <a:effectLst/>
                <a:latin typeface="+mj-ea"/>
                <a:ea typeface="+mj-ea"/>
                <a:cs typeface="宋体" panose="02010600030101010101" pitchFamily="2" charset="-122"/>
              </a:rPr>
              <a:t>R1(config-router)#exit</a:t>
            </a:r>
            <a:endParaRPr lang="en-US" altLang="zh-CN" sz="2000" kern="0" dirty="0">
              <a:effectLst/>
              <a:latin typeface="+mj-ea"/>
              <a:ea typeface="+mj-ea"/>
              <a:cs typeface="宋体" panose="02010600030101010101" pitchFamily="2" charset="-122"/>
            </a:endParaRPr>
          </a:p>
          <a:p>
            <a:pPr marL="266700" marR="0" indent="266700" algn="l">
              <a:lnSpc>
                <a:spcPct val="150000"/>
              </a:lnSpc>
              <a:spcBef>
                <a:spcPts val="0"/>
              </a:spcBef>
              <a:spcAft>
                <a:spcPts val="0"/>
              </a:spcAft>
            </a:pPr>
            <a:r>
              <a:rPr lang="en-US" altLang="zh-CN" sz="2000" kern="0" dirty="0">
                <a:effectLst/>
                <a:latin typeface="+mj-ea"/>
                <a:ea typeface="+mj-ea"/>
                <a:cs typeface="宋体" panose="02010600030101010101" pitchFamily="2" charset="-122"/>
              </a:rPr>
              <a:t>R2</a:t>
            </a:r>
            <a:r>
              <a:rPr lang="zh-CN" altLang="en-US" sz="2000" kern="0" dirty="0">
                <a:effectLst/>
                <a:latin typeface="+mj-ea"/>
                <a:ea typeface="+mj-ea"/>
                <a:cs typeface="宋体" panose="02010600030101010101" pitchFamily="2" charset="-122"/>
              </a:rPr>
              <a:t>：</a:t>
            </a:r>
            <a:endParaRPr lang="en-US" altLang="zh-CN" sz="2000" kern="100" dirty="0">
              <a:effectLst/>
              <a:latin typeface="+mj-ea"/>
              <a:ea typeface="+mj-ea"/>
              <a:cs typeface="Times New Roman" panose="02020603050405020304" pitchFamily="18" charset="0"/>
            </a:endParaRPr>
          </a:p>
          <a:p>
            <a:pPr marL="266700" marR="0" indent="266700" algn="l">
              <a:lnSpc>
                <a:spcPct val="150000"/>
              </a:lnSpc>
              <a:spcBef>
                <a:spcPts val="0"/>
              </a:spcBef>
              <a:spcAft>
                <a:spcPts val="0"/>
              </a:spcAft>
            </a:pPr>
            <a:r>
              <a:rPr lang="en-US" altLang="zh-CN" sz="2000" kern="0" dirty="0">
                <a:effectLst/>
                <a:latin typeface="+mj-ea"/>
                <a:ea typeface="+mj-ea"/>
                <a:cs typeface="宋体" panose="02010600030101010101" pitchFamily="2" charset="-122"/>
              </a:rPr>
              <a:t>R2(config)#router rip</a:t>
            </a:r>
            <a:endParaRPr lang="en-US" altLang="zh-CN" sz="2000" kern="100" dirty="0">
              <a:effectLst/>
              <a:latin typeface="+mj-ea"/>
              <a:ea typeface="+mj-ea"/>
              <a:cs typeface="Times New Roman" panose="02020603050405020304" pitchFamily="18" charset="0"/>
            </a:endParaRPr>
          </a:p>
          <a:p>
            <a:pPr marL="266700" marR="0" indent="266700" algn="l">
              <a:lnSpc>
                <a:spcPct val="150000"/>
              </a:lnSpc>
              <a:spcBef>
                <a:spcPts val="0"/>
              </a:spcBef>
              <a:spcAft>
                <a:spcPts val="0"/>
              </a:spcAft>
            </a:pPr>
            <a:r>
              <a:rPr lang="en-US" altLang="zh-CN" sz="2000" kern="0" dirty="0">
                <a:effectLst/>
                <a:latin typeface="+mj-ea"/>
                <a:ea typeface="+mj-ea"/>
                <a:cs typeface="宋体" panose="02010600030101010101" pitchFamily="2" charset="-122"/>
              </a:rPr>
              <a:t>R2(config-router)#network 192.168.1.0</a:t>
            </a:r>
            <a:endParaRPr lang="en-US" altLang="zh-CN" sz="2000" kern="100" dirty="0">
              <a:effectLst/>
              <a:latin typeface="+mj-ea"/>
              <a:ea typeface="+mj-ea"/>
              <a:cs typeface="Times New Roman" panose="02020603050405020304" pitchFamily="18" charset="0"/>
            </a:endParaRPr>
          </a:p>
          <a:p>
            <a:pPr marL="266700" marR="0" indent="266700" algn="l">
              <a:lnSpc>
                <a:spcPct val="150000"/>
              </a:lnSpc>
              <a:spcBef>
                <a:spcPts val="0"/>
              </a:spcBef>
              <a:spcAft>
                <a:spcPts val="0"/>
              </a:spcAft>
            </a:pPr>
            <a:r>
              <a:rPr lang="en-US" altLang="zh-CN" sz="2000" kern="0" dirty="0">
                <a:effectLst/>
                <a:latin typeface="+mj-ea"/>
                <a:ea typeface="+mj-ea"/>
                <a:cs typeface="宋体" panose="02010600030101010101" pitchFamily="2" charset="-122"/>
              </a:rPr>
              <a:t>R2(config-router)#network 192.168.2.0</a:t>
            </a:r>
            <a:endParaRPr lang="en-US" altLang="zh-CN" sz="2000" kern="100" dirty="0">
              <a:effectLst/>
              <a:latin typeface="+mj-ea"/>
              <a:ea typeface="+mj-ea"/>
              <a:cs typeface="Times New Roman" panose="02020603050405020304" pitchFamily="18" charset="0"/>
            </a:endParaRPr>
          </a:p>
          <a:p>
            <a:pPr marL="266700" marR="0" indent="266700" algn="l">
              <a:lnSpc>
                <a:spcPct val="150000"/>
              </a:lnSpc>
              <a:spcBef>
                <a:spcPts val="0"/>
              </a:spcBef>
              <a:spcAft>
                <a:spcPts val="0"/>
              </a:spcAft>
            </a:pPr>
            <a:r>
              <a:rPr lang="en-US" altLang="zh-CN" sz="2000" kern="0" dirty="0">
                <a:effectLst/>
                <a:latin typeface="+mj-ea"/>
                <a:ea typeface="+mj-ea"/>
                <a:cs typeface="宋体" panose="02010600030101010101" pitchFamily="2" charset="-122"/>
              </a:rPr>
              <a:t>R2(config-router)#exit</a:t>
            </a:r>
            <a:endParaRPr lang="en-US" altLang="zh-CN" sz="2000" kern="100" dirty="0">
              <a:effectLst/>
              <a:latin typeface="+mj-ea"/>
              <a:ea typeface="+mj-ea"/>
              <a:cs typeface="Times New Roman" panose="02020603050405020304" pitchFamily="18" charset="0"/>
            </a:endParaRPr>
          </a:p>
          <a:p>
            <a:pPr marL="266700" marR="0" indent="266700" algn="l">
              <a:lnSpc>
                <a:spcPct val="150000"/>
              </a:lnSpc>
              <a:spcBef>
                <a:spcPts val="0"/>
              </a:spcBef>
              <a:spcAft>
                <a:spcPts val="0"/>
              </a:spcAft>
            </a:pPr>
            <a:endParaRPr lang="en-US" altLang="zh-CN" sz="2000" kern="100" dirty="0">
              <a:effectLst/>
              <a:latin typeface="+mj-ea"/>
              <a:ea typeface="+mj-ea"/>
              <a:cs typeface="Times New Roman" panose="02020603050405020304" pitchFamily="18" charset="0"/>
            </a:endParaRPr>
          </a:p>
        </p:txBody>
      </p:sp>
      <p:sp>
        <p:nvSpPr>
          <p:cNvPr id="6" name="文本框 5"/>
          <p:cNvSpPr txBox="1"/>
          <p:nvPr/>
        </p:nvSpPr>
        <p:spPr>
          <a:xfrm>
            <a:off x="6101048" y="4198575"/>
            <a:ext cx="6432550" cy="2347950"/>
          </a:xfrm>
          <a:prstGeom prst="rect">
            <a:avLst/>
          </a:prstGeom>
          <a:noFill/>
        </p:spPr>
        <p:txBody>
          <a:bodyPr wrap="square">
            <a:spAutoFit/>
          </a:bodyPr>
          <a:lstStyle/>
          <a:p>
            <a:pPr marL="266700" marR="0" indent="266700" algn="l">
              <a:lnSpc>
                <a:spcPct val="150000"/>
              </a:lnSpc>
              <a:spcBef>
                <a:spcPts val="0"/>
              </a:spcBef>
              <a:spcAft>
                <a:spcPts val="0"/>
              </a:spcAft>
            </a:pPr>
            <a:r>
              <a:rPr lang="en-US" altLang="zh-CN" sz="2000" kern="0" dirty="0">
                <a:effectLst/>
                <a:latin typeface="+mj-ea"/>
                <a:ea typeface="+mj-ea"/>
                <a:cs typeface="宋体" panose="02010600030101010101" pitchFamily="2" charset="-122"/>
              </a:rPr>
              <a:t>R3</a:t>
            </a:r>
            <a:r>
              <a:rPr lang="zh-CN" altLang="en-US" sz="2000" kern="0" dirty="0">
                <a:effectLst/>
                <a:latin typeface="+mj-ea"/>
                <a:ea typeface="+mj-ea"/>
                <a:cs typeface="宋体" panose="02010600030101010101" pitchFamily="2" charset="-122"/>
              </a:rPr>
              <a:t>：</a:t>
            </a:r>
            <a:endParaRPr lang="en-US" altLang="zh-CN" sz="2000" kern="100" dirty="0">
              <a:effectLst/>
              <a:latin typeface="+mj-ea"/>
              <a:ea typeface="+mj-ea"/>
              <a:cs typeface="Times New Roman" panose="02020603050405020304" pitchFamily="18" charset="0"/>
            </a:endParaRPr>
          </a:p>
          <a:p>
            <a:pPr marL="266700" marR="0" indent="266700" algn="l">
              <a:lnSpc>
                <a:spcPct val="150000"/>
              </a:lnSpc>
              <a:spcBef>
                <a:spcPts val="0"/>
              </a:spcBef>
              <a:spcAft>
                <a:spcPts val="0"/>
              </a:spcAft>
            </a:pPr>
            <a:r>
              <a:rPr lang="en-US" altLang="zh-CN" sz="2000" kern="0" dirty="0">
                <a:effectLst/>
                <a:latin typeface="+mj-ea"/>
                <a:ea typeface="+mj-ea"/>
                <a:cs typeface="宋体" panose="02010600030101010101" pitchFamily="2" charset="-122"/>
              </a:rPr>
              <a:t>R3(config)#router rip </a:t>
            </a:r>
            <a:endParaRPr lang="en-US" altLang="zh-CN" sz="2000" kern="100" dirty="0">
              <a:effectLst/>
              <a:latin typeface="+mj-ea"/>
              <a:ea typeface="+mj-ea"/>
              <a:cs typeface="Times New Roman" panose="02020603050405020304" pitchFamily="18" charset="0"/>
            </a:endParaRPr>
          </a:p>
          <a:p>
            <a:pPr marL="266700" marR="0" indent="266700" algn="l">
              <a:lnSpc>
                <a:spcPct val="150000"/>
              </a:lnSpc>
              <a:spcBef>
                <a:spcPts val="0"/>
              </a:spcBef>
              <a:spcAft>
                <a:spcPts val="0"/>
              </a:spcAft>
            </a:pPr>
            <a:r>
              <a:rPr lang="en-US" altLang="zh-CN" sz="2000" kern="0" dirty="0">
                <a:effectLst/>
                <a:latin typeface="+mj-ea"/>
                <a:ea typeface="+mj-ea"/>
                <a:cs typeface="宋体" panose="02010600030101010101" pitchFamily="2" charset="-122"/>
              </a:rPr>
              <a:t>R3(config-router)#network 192.168.2.0</a:t>
            </a:r>
            <a:endParaRPr lang="en-US" altLang="zh-CN" sz="2000" kern="100" dirty="0">
              <a:effectLst/>
              <a:latin typeface="+mj-ea"/>
              <a:ea typeface="+mj-ea"/>
              <a:cs typeface="Times New Roman" panose="02020603050405020304" pitchFamily="18" charset="0"/>
            </a:endParaRPr>
          </a:p>
          <a:p>
            <a:pPr marL="266700" marR="0" indent="266700" algn="l">
              <a:lnSpc>
                <a:spcPct val="150000"/>
              </a:lnSpc>
              <a:spcBef>
                <a:spcPts val="0"/>
              </a:spcBef>
              <a:spcAft>
                <a:spcPts val="0"/>
              </a:spcAft>
            </a:pPr>
            <a:r>
              <a:rPr lang="en-US" altLang="zh-CN" sz="2000" kern="0" dirty="0">
                <a:effectLst/>
                <a:latin typeface="+mj-ea"/>
                <a:ea typeface="+mj-ea"/>
                <a:cs typeface="宋体" panose="02010600030101010101" pitchFamily="2" charset="-122"/>
              </a:rPr>
              <a:t>R3(config-router)#network 2.2.2.0</a:t>
            </a:r>
            <a:endParaRPr lang="en-US" altLang="zh-CN" sz="2000" kern="100" dirty="0">
              <a:effectLst/>
              <a:latin typeface="+mj-ea"/>
              <a:ea typeface="+mj-ea"/>
              <a:cs typeface="Times New Roman" panose="02020603050405020304" pitchFamily="18" charset="0"/>
            </a:endParaRPr>
          </a:p>
          <a:p>
            <a:pPr marL="266700" marR="0" indent="266700" algn="l">
              <a:lnSpc>
                <a:spcPct val="150000"/>
              </a:lnSpc>
              <a:spcBef>
                <a:spcPts val="0"/>
              </a:spcBef>
              <a:spcAft>
                <a:spcPts val="0"/>
              </a:spcAft>
            </a:pPr>
            <a:r>
              <a:rPr lang="en-US" altLang="zh-CN" sz="2000" kern="0" dirty="0">
                <a:effectLst/>
                <a:latin typeface="+mj-ea"/>
                <a:ea typeface="+mj-ea"/>
                <a:cs typeface="宋体" panose="02010600030101010101" pitchFamily="2" charset="-122"/>
              </a:rPr>
              <a:t>R3(config-router)#exit</a:t>
            </a:r>
            <a:endParaRPr lang="zh-CN" altLang="en-US" sz="20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nvGrpSpPr>
        <p:grpSpPr>
          <a:xfrm>
            <a:off x="539338" y="726169"/>
            <a:ext cx="11780077" cy="0"/>
            <a:chOff x="503625" y="726011"/>
            <a:chExt cx="11780723" cy="0"/>
          </a:xfrm>
        </p:grpSpPr>
        <p:cxnSp>
          <p:nvCxnSpPr>
            <p:cNvPr id="60" name="直接连接符 59"/>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8"/>
          <p:cNvSpPr txBox="1"/>
          <p:nvPr/>
        </p:nvSpPr>
        <p:spPr>
          <a:xfrm>
            <a:off x="4443776" y="397999"/>
            <a:ext cx="3948938" cy="307340"/>
          </a:xfrm>
          <a:prstGeom prst="rect">
            <a:avLst/>
          </a:prstGeom>
          <a:noFill/>
        </p:spPr>
        <p:txBody>
          <a:bodyPr wrap="square" lIns="0" tIns="0" rIns="0" bIns="0" rtlCol="0" anchor="ctr">
            <a:spAutoFit/>
          </a:bodyPr>
          <a:lstStyle/>
          <a:p>
            <a:pPr algn="ctr"/>
            <a:r>
              <a:rPr lang="zh-CN" altLang="en-US" sz="20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配置验证</a:t>
            </a:r>
            <a:endParaRPr lang="zh-CN" altLang="en-US" sz="20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8" name="文本框 7"/>
          <p:cNvSpPr txBox="1"/>
          <p:nvPr/>
        </p:nvSpPr>
        <p:spPr>
          <a:xfrm>
            <a:off x="717975" y="997363"/>
            <a:ext cx="8777520" cy="559769"/>
          </a:xfrm>
          <a:prstGeom prst="rect">
            <a:avLst/>
          </a:prstGeom>
          <a:noFill/>
        </p:spPr>
        <p:txBody>
          <a:bodyPr wrap="square">
            <a:spAutoFit/>
          </a:bodyPr>
          <a:lstStyle/>
          <a:p>
            <a:pPr marL="0" marR="0" indent="266700" algn="just">
              <a:lnSpc>
                <a:spcPct val="150000"/>
              </a:lnSpc>
              <a:spcBef>
                <a:spcPts val="0"/>
              </a:spcBef>
              <a:spcAft>
                <a:spcPts val="0"/>
              </a:spcAft>
            </a:pPr>
            <a:r>
              <a:rPr lang="zh-CN" altLang="en-US" sz="2400" kern="100" dirty="0">
                <a:solidFill>
                  <a:srgbClr val="000000"/>
                </a:solidFill>
                <a:effectLst/>
                <a:latin typeface="+mn-ea"/>
                <a:ea typeface="+mn-ea"/>
                <a:cs typeface="楷体" panose="02010609060101010101" pitchFamily="49" charset="-122"/>
              </a:rPr>
              <a:t>查看路由表可查看到</a:t>
            </a:r>
            <a:r>
              <a:rPr lang="en-US" altLang="zh-CN" sz="2400" kern="100" dirty="0">
                <a:solidFill>
                  <a:srgbClr val="000000"/>
                </a:solidFill>
                <a:effectLst/>
                <a:latin typeface="+mn-ea"/>
                <a:ea typeface="+mn-ea"/>
                <a:cs typeface="楷体" panose="02010609060101010101" pitchFamily="49" charset="-122"/>
              </a:rPr>
              <a:t>3</a:t>
            </a:r>
            <a:r>
              <a:rPr lang="zh-CN" altLang="en-US" sz="2400" kern="100" dirty="0">
                <a:solidFill>
                  <a:srgbClr val="000000"/>
                </a:solidFill>
                <a:effectLst/>
                <a:latin typeface="+mn-ea"/>
                <a:ea typeface="+mn-ea"/>
                <a:cs typeface="楷体" panose="02010609060101010101" pitchFamily="49" charset="-122"/>
              </a:rPr>
              <a:t>个路由器收到的</a:t>
            </a:r>
            <a:r>
              <a:rPr lang="en-US" altLang="zh-CN" sz="2400" kern="100" dirty="0">
                <a:solidFill>
                  <a:srgbClr val="000000"/>
                </a:solidFill>
                <a:effectLst/>
                <a:latin typeface="+mn-ea"/>
                <a:ea typeface="+mn-ea"/>
                <a:cs typeface="楷体" panose="02010609060101010101" pitchFamily="49" charset="-122"/>
              </a:rPr>
              <a:t>RIP</a:t>
            </a:r>
            <a:r>
              <a:rPr lang="zh-CN" altLang="en-US" sz="2400" kern="100" dirty="0">
                <a:solidFill>
                  <a:srgbClr val="000000"/>
                </a:solidFill>
                <a:effectLst/>
                <a:latin typeface="+mn-ea"/>
                <a:ea typeface="+mn-ea"/>
                <a:cs typeface="楷体" panose="02010609060101010101" pitchFamily="49" charset="-122"/>
              </a:rPr>
              <a:t>路由条目如下：</a:t>
            </a:r>
            <a:endParaRPr lang="zh-CN" altLang="en-US" sz="2400" kern="100" dirty="0">
              <a:effectLst/>
              <a:latin typeface="+mn-ea"/>
              <a:ea typeface="+mn-ea"/>
              <a:cs typeface="Times New Roman" panose="02020603050405020304" pitchFamily="18" charset="0"/>
            </a:endParaRPr>
          </a:p>
        </p:txBody>
      </p:sp>
      <p:pic>
        <p:nvPicPr>
          <p:cNvPr id="11" name="图片 10"/>
          <p:cNvPicPr>
            <a:picLocks noChangeAspect="1"/>
          </p:cNvPicPr>
          <p:nvPr/>
        </p:nvPicPr>
        <p:blipFill>
          <a:blip r:embed="rId1"/>
          <a:stretch>
            <a:fillRect/>
          </a:stretch>
        </p:blipFill>
        <p:spPr>
          <a:xfrm>
            <a:off x="1078695" y="2240630"/>
            <a:ext cx="9144000" cy="714375"/>
          </a:xfrm>
          <a:prstGeom prst="rect">
            <a:avLst/>
          </a:prstGeom>
        </p:spPr>
      </p:pic>
      <p:pic>
        <p:nvPicPr>
          <p:cNvPr id="13" name="图片 12"/>
          <p:cNvPicPr>
            <a:picLocks noChangeAspect="1"/>
          </p:cNvPicPr>
          <p:nvPr/>
        </p:nvPicPr>
        <p:blipFill>
          <a:blip r:embed="rId2"/>
          <a:stretch>
            <a:fillRect/>
          </a:stretch>
        </p:blipFill>
        <p:spPr>
          <a:xfrm>
            <a:off x="1078695" y="3280939"/>
            <a:ext cx="9144000" cy="704850"/>
          </a:xfrm>
          <a:prstGeom prst="rect">
            <a:avLst/>
          </a:prstGeom>
        </p:spPr>
      </p:pic>
      <p:pic>
        <p:nvPicPr>
          <p:cNvPr id="15" name="图片 14"/>
          <p:cNvPicPr>
            <a:picLocks noChangeAspect="1"/>
          </p:cNvPicPr>
          <p:nvPr/>
        </p:nvPicPr>
        <p:blipFill>
          <a:blip r:embed="rId3"/>
          <a:stretch>
            <a:fillRect/>
          </a:stretch>
        </p:blipFill>
        <p:spPr>
          <a:xfrm>
            <a:off x="1078695" y="4493645"/>
            <a:ext cx="9153525" cy="685800"/>
          </a:xfrm>
          <a:prstGeom prst="rect">
            <a:avLst/>
          </a:prstGeom>
        </p:spPr>
      </p:pic>
      <p:sp>
        <p:nvSpPr>
          <p:cNvPr id="17" name="文本框 16"/>
          <p:cNvSpPr txBox="1"/>
          <p:nvPr/>
        </p:nvSpPr>
        <p:spPr>
          <a:xfrm>
            <a:off x="838215" y="1774660"/>
            <a:ext cx="6432550" cy="460382"/>
          </a:xfrm>
          <a:prstGeom prst="rect">
            <a:avLst/>
          </a:prstGeom>
          <a:noFill/>
        </p:spPr>
        <p:txBody>
          <a:bodyPr wrap="square">
            <a:spAutoFit/>
          </a:bodyPr>
          <a:lstStyle/>
          <a:p>
            <a:pPr marL="0" marR="0" indent="266700" algn="just">
              <a:lnSpc>
                <a:spcPct val="150000"/>
              </a:lnSpc>
              <a:spcBef>
                <a:spcPts val="0"/>
              </a:spcBef>
              <a:spcAft>
                <a:spcPts val="0"/>
              </a:spcAft>
            </a:pPr>
            <a:r>
              <a:rPr lang="en-US" altLang="zh-CN" sz="1800" kern="100" dirty="0">
                <a:solidFill>
                  <a:srgbClr val="000000"/>
                </a:solidFill>
                <a:effectLst/>
                <a:latin typeface="+mn-ea"/>
                <a:ea typeface="+mn-ea"/>
                <a:cs typeface="楷体" panose="02010609060101010101" pitchFamily="49" charset="-122"/>
              </a:rPr>
              <a:t>R1</a:t>
            </a:r>
            <a:r>
              <a:rPr lang="zh-CN" altLang="en-US" sz="1800" kern="100" dirty="0">
                <a:solidFill>
                  <a:srgbClr val="000000"/>
                </a:solidFill>
                <a:effectLst/>
                <a:latin typeface="+mn-ea"/>
                <a:ea typeface="+mn-ea"/>
                <a:cs typeface="楷体" panose="02010609060101010101" pitchFamily="49" charset="-122"/>
              </a:rPr>
              <a:t>：</a:t>
            </a:r>
            <a:endParaRPr lang="en-US" altLang="zh-CN" sz="1800" kern="100" dirty="0">
              <a:effectLst/>
              <a:latin typeface="+mn-ea"/>
              <a:ea typeface="+mn-ea"/>
              <a:cs typeface="Times New Roman" panose="02020603050405020304" pitchFamily="18" charset="0"/>
            </a:endParaRPr>
          </a:p>
        </p:txBody>
      </p:sp>
      <p:sp>
        <p:nvSpPr>
          <p:cNvPr id="18" name="文本框 17"/>
          <p:cNvSpPr txBox="1"/>
          <p:nvPr/>
        </p:nvSpPr>
        <p:spPr>
          <a:xfrm>
            <a:off x="845090" y="2894885"/>
            <a:ext cx="6432550" cy="460382"/>
          </a:xfrm>
          <a:prstGeom prst="rect">
            <a:avLst/>
          </a:prstGeom>
          <a:noFill/>
        </p:spPr>
        <p:txBody>
          <a:bodyPr wrap="square">
            <a:spAutoFit/>
          </a:bodyPr>
          <a:lstStyle/>
          <a:p>
            <a:pPr marL="0" marR="0" indent="266700" algn="just">
              <a:lnSpc>
                <a:spcPct val="150000"/>
              </a:lnSpc>
              <a:spcBef>
                <a:spcPts val="0"/>
              </a:spcBef>
              <a:spcAft>
                <a:spcPts val="0"/>
              </a:spcAft>
            </a:pPr>
            <a:r>
              <a:rPr lang="en-US" altLang="zh-CN" sz="1800" kern="100" dirty="0">
                <a:solidFill>
                  <a:srgbClr val="000000"/>
                </a:solidFill>
                <a:effectLst/>
                <a:latin typeface="+mn-ea"/>
                <a:ea typeface="+mn-ea"/>
                <a:cs typeface="楷体" panose="02010609060101010101" pitchFamily="49" charset="-122"/>
              </a:rPr>
              <a:t>R2</a:t>
            </a:r>
            <a:r>
              <a:rPr lang="zh-CN" altLang="en-US" sz="1800" kern="100" dirty="0">
                <a:solidFill>
                  <a:srgbClr val="000000"/>
                </a:solidFill>
                <a:effectLst/>
                <a:latin typeface="+mn-ea"/>
                <a:ea typeface="+mn-ea"/>
                <a:cs typeface="楷体" panose="02010609060101010101" pitchFamily="49" charset="-122"/>
              </a:rPr>
              <a:t>：</a:t>
            </a:r>
            <a:endParaRPr lang="en-US" altLang="zh-CN" sz="1800" kern="100" dirty="0">
              <a:effectLst/>
              <a:latin typeface="+mn-ea"/>
              <a:ea typeface="+mn-ea"/>
              <a:cs typeface="Times New Roman" panose="02020603050405020304" pitchFamily="18" charset="0"/>
            </a:endParaRPr>
          </a:p>
        </p:txBody>
      </p:sp>
      <p:sp>
        <p:nvSpPr>
          <p:cNvPr id="19" name="文本框 18"/>
          <p:cNvSpPr txBox="1"/>
          <p:nvPr/>
        </p:nvSpPr>
        <p:spPr>
          <a:xfrm>
            <a:off x="838215" y="4033263"/>
            <a:ext cx="6432550" cy="460382"/>
          </a:xfrm>
          <a:prstGeom prst="rect">
            <a:avLst/>
          </a:prstGeom>
          <a:noFill/>
        </p:spPr>
        <p:txBody>
          <a:bodyPr wrap="square">
            <a:spAutoFit/>
          </a:bodyPr>
          <a:lstStyle/>
          <a:p>
            <a:pPr marL="0" marR="0" indent="266700" algn="just">
              <a:lnSpc>
                <a:spcPct val="150000"/>
              </a:lnSpc>
              <a:spcBef>
                <a:spcPts val="0"/>
              </a:spcBef>
              <a:spcAft>
                <a:spcPts val="0"/>
              </a:spcAft>
            </a:pPr>
            <a:r>
              <a:rPr lang="en-US" altLang="zh-CN" sz="1800" kern="100" dirty="0">
                <a:solidFill>
                  <a:srgbClr val="000000"/>
                </a:solidFill>
                <a:effectLst/>
                <a:latin typeface="+mn-ea"/>
                <a:ea typeface="+mn-ea"/>
                <a:cs typeface="楷体" panose="02010609060101010101" pitchFamily="49" charset="-122"/>
              </a:rPr>
              <a:t>R3</a:t>
            </a:r>
            <a:r>
              <a:rPr lang="zh-CN" altLang="en-US" sz="1800" kern="100" dirty="0">
                <a:solidFill>
                  <a:srgbClr val="000000"/>
                </a:solidFill>
                <a:effectLst/>
                <a:latin typeface="+mn-ea"/>
                <a:ea typeface="+mn-ea"/>
                <a:cs typeface="楷体" panose="02010609060101010101" pitchFamily="49" charset="-122"/>
              </a:rPr>
              <a:t>：</a:t>
            </a:r>
            <a:endParaRPr lang="en-US" altLang="zh-CN" sz="1800" kern="100" dirty="0">
              <a:effectLst/>
              <a:latin typeface="+mn-ea"/>
              <a:ea typeface="+mn-ea"/>
              <a:cs typeface="Times New Roman" panose="02020603050405020304" pitchFamily="18" charset="0"/>
            </a:endParaRPr>
          </a:p>
        </p:txBody>
      </p:sp>
      <p:sp>
        <p:nvSpPr>
          <p:cNvPr id="21" name="文本框 20"/>
          <p:cNvSpPr txBox="1"/>
          <p:nvPr/>
        </p:nvSpPr>
        <p:spPr>
          <a:xfrm>
            <a:off x="990802" y="5354821"/>
            <a:ext cx="10854885" cy="858377"/>
          </a:xfrm>
          <a:prstGeom prst="rect">
            <a:avLst/>
          </a:prstGeom>
          <a:noFill/>
        </p:spPr>
        <p:txBody>
          <a:bodyPr wrap="square">
            <a:spAutoFit/>
          </a:bodyPr>
          <a:lstStyle/>
          <a:p>
            <a:pPr marL="0" marR="0" indent="266700" algn="just">
              <a:lnSpc>
                <a:spcPct val="150000"/>
              </a:lnSpc>
              <a:spcBef>
                <a:spcPts val="0"/>
              </a:spcBef>
              <a:spcAft>
                <a:spcPts val="0"/>
              </a:spcAft>
            </a:pPr>
            <a:r>
              <a:rPr lang="zh-CN" altLang="en-US" sz="1800" kern="100" dirty="0">
                <a:solidFill>
                  <a:srgbClr val="000000"/>
                </a:solidFill>
                <a:effectLst/>
                <a:latin typeface="+mn-ea"/>
                <a:ea typeface="+mn-ea"/>
                <a:cs typeface="楷体" panose="02010609060101010101" pitchFamily="49" charset="-122"/>
              </a:rPr>
              <a:t>  可发现</a:t>
            </a:r>
            <a:r>
              <a:rPr lang="en-US" altLang="zh-CN" sz="1800" kern="100" dirty="0">
                <a:solidFill>
                  <a:srgbClr val="000000"/>
                </a:solidFill>
                <a:effectLst/>
                <a:latin typeface="+mn-ea"/>
                <a:ea typeface="+mn-ea"/>
                <a:cs typeface="楷体" panose="02010609060101010101" pitchFamily="49" charset="-122"/>
              </a:rPr>
              <a:t>1.1.1.0/24</a:t>
            </a:r>
            <a:r>
              <a:rPr lang="zh-CN" altLang="en-US" sz="1800" kern="100" dirty="0">
                <a:solidFill>
                  <a:srgbClr val="000000"/>
                </a:solidFill>
                <a:effectLst/>
                <a:latin typeface="+mn-ea"/>
                <a:ea typeface="+mn-ea"/>
                <a:cs typeface="楷体" panose="02010609060101010101" pitchFamily="49" charset="-122"/>
              </a:rPr>
              <a:t>、和</a:t>
            </a:r>
            <a:r>
              <a:rPr lang="en-US" altLang="zh-CN" sz="1800" kern="100" dirty="0">
                <a:solidFill>
                  <a:srgbClr val="000000"/>
                </a:solidFill>
                <a:effectLst/>
                <a:latin typeface="+mn-ea"/>
                <a:ea typeface="+mn-ea"/>
                <a:cs typeface="楷体" panose="02010609060101010101" pitchFamily="49" charset="-122"/>
              </a:rPr>
              <a:t>2.2.2.0/24</a:t>
            </a:r>
            <a:r>
              <a:rPr lang="zh-CN" altLang="en-US" sz="1800" kern="100" dirty="0">
                <a:solidFill>
                  <a:srgbClr val="000000"/>
                </a:solidFill>
                <a:effectLst/>
                <a:latin typeface="+mn-ea"/>
                <a:ea typeface="+mn-ea"/>
                <a:cs typeface="楷体" panose="02010609060101010101" pitchFamily="49" charset="-122"/>
              </a:rPr>
              <a:t>子网在</a:t>
            </a:r>
            <a:r>
              <a:rPr lang="en-US" altLang="zh-CN" sz="1800" kern="100" dirty="0">
                <a:solidFill>
                  <a:srgbClr val="000000"/>
                </a:solidFill>
                <a:effectLst/>
                <a:latin typeface="+mn-ea"/>
                <a:ea typeface="+mn-ea"/>
                <a:cs typeface="楷体" panose="02010609060101010101" pitchFamily="49" charset="-122"/>
              </a:rPr>
              <a:t>RIPv1</a:t>
            </a:r>
            <a:r>
              <a:rPr lang="zh-CN" altLang="en-US" sz="1800" kern="100" dirty="0">
                <a:solidFill>
                  <a:srgbClr val="000000"/>
                </a:solidFill>
                <a:effectLst/>
                <a:latin typeface="+mn-ea"/>
                <a:ea typeface="+mn-ea"/>
                <a:cs typeface="楷体" panose="02010609060101010101" pitchFamily="49" charset="-122"/>
              </a:rPr>
              <a:t>中是以有类</a:t>
            </a:r>
            <a:r>
              <a:rPr lang="en-US" altLang="zh-CN" sz="1800" kern="100" dirty="0">
                <a:solidFill>
                  <a:srgbClr val="000000"/>
                </a:solidFill>
                <a:effectLst/>
                <a:latin typeface="+mn-ea"/>
                <a:ea typeface="+mn-ea"/>
                <a:cs typeface="楷体" panose="02010609060101010101" pitchFamily="49" charset="-122"/>
              </a:rPr>
              <a:t>IP</a:t>
            </a:r>
            <a:r>
              <a:rPr lang="zh-CN" altLang="en-US" sz="1800" kern="100" dirty="0">
                <a:solidFill>
                  <a:srgbClr val="000000"/>
                </a:solidFill>
                <a:effectLst/>
                <a:latin typeface="+mn-ea"/>
                <a:ea typeface="+mn-ea"/>
                <a:cs typeface="楷体" panose="02010609060101010101" pitchFamily="49" charset="-122"/>
              </a:rPr>
              <a:t>网段</a:t>
            </a:r>
            <a:r>
              <a:rPr lang="en-US" altLang="zh-CN" sz="1800" kern="100" dirty="0">
                <a:solidFill>
                  <a:srgbClr val="000000"/>
                </a:solidFill>
                <a:effectLst/>
                <a:latin typeface="+mn-ea"/>
                <a:ea typeface="+mn-ea"/>
                <a:cs typeface="楷体" panose="02010609060101010101" pitchFamily="49" charset="-122"/>
              </a:rPr>
              <a:t>1.0.0.0/8</a:t>
            </a:r>
            <a:r>
              <a:rPr lang="zh-CN" altLang="en-US" sz="1800" kern="100" dirty="0">
                <a:solidFill>
                  <a:srgbClr val="000000"/>
                </a:solidFill>
                <a:effectLst/>
                <a:latin typeface="+mn-ea"/>
                <a:ea typeface="+mn-ea"/>
                <a:cs typeface="楷体" panose="02010609060101010101" pitchFamily="49" charset="-122"/>
              </a:rPr>
              <a:t>和</a:t>
            </a:r>
            <a:r>
              <a:rPr lang="en-US" altLang="zh-CN" sz="1800" kern="100" dirty="0">
                <a:solidFill>
                  <a:srgbClr val="000000"/>
                </a:solidFill>
                <a:effectLst/>
                <a:latin typeface="+mn-ea"/>
                <a:ea typeface="+mn-ea"/>
                <a:cs typeface="楷体" panose="02010609060101010101" pitchFamily="49" charset="-122"/>
              </a:rPr>
              <a:t>2.0.0.0/8</a:t>
            </a:r>
            <a:r>
              <a:rPr lang="zh-CN" altLang="en-US" sz="1800" kern="100" dirty="0">
                <a:solidFill>
                  <a:srgbClr val="000000"/>
                </a:solidFill>
                <a:effectLst/>
                <a:latin typeface="+mn-ea"/>
                <a:ea typeface="+mn-ea"/>
                <a:cs typeface="楷体" panose="02010609060101010101" pitchFamily="49" charset="-122"/>
              </a:rPr>
              <a:t>进行传递的，各个路由器通过</a:t>
            </a:r>
            <a:r>
              <a:rPr lang="en-US" altLang="zh-CN" sz="1800" kern="100" dirty="0">
                <a:solidFill>
                  <a:srgbClr val="000000"/>
                </a:solidFill>
                <a:effectLst/>
                <a:latin typeface="+mn-ea"/>
                <a:ea typeface="+mn-ea"/>
                <a:cs typeface="楷体" panose="02010609060101010101" pitchFamily="49" charset="-122"/>
              </a:rPr>
              <a:t>RIPv1</a:t>
            </a:r>
            <a:r>
              <a:rPr lang="zh-CN" altLang="en-US" sz="1800" kern="100" dirty="0">
                <a:solidFill>
                  <a:srgbClr val="000000"/>
                </a:solidFill>
                <a:effectLst/>
                <a:latin typeface="+mn-ea"/>
                <a:ea typeface="+mn-ea"/>
                <a:cs typeface="楷体" panose="02010609060101010101" pitchFamily="49" charset="-122"/>
              </a:rPr>
              <a:t>协议收到的是</a:t>
            </a:r>
            <a:r>
              <a:rPr lang="en-US" altLang="zh-CN" sz="1800" kern="100" dirty="0">
                <a:solidFill>
                  <a:srgbClr val="000000"/>
                </a:solidFill>
                <a:effectLst/>
                <a:latin typeface="+mn-ea"/>
                <a:ea typeface="+mn-ea"/>
                <a:cs typeface="楷体" panose="02010609060101010101" pitchFamily="49" charset="-122"/>
              </a:rPr>
              <a:t>A</a:t>
            </a:r>
            <a:r>
              <a:rPr lang="zh-CN" altLang="en-US" sz="1800" kern="100" dirty="0">
                <a:solidFill>
                  <a:srgbClr val="000000"/>
                </a:solidFill>
                <a:effectLst/>
                <a:latin typeface="+mn-ea"/>
                <a:ea typeface="+mn-ea"/>
                <a:cs typeface="楷体" panose="02010609060101010101" pitchFamily="49" charset="-122"/>
              </a:rPr>
              <a:t>类网段</a:t>
            </a:r>
            <a:r>
              <a:rPr lang="en-US" altLang="zh-CN" sz="1800" kern="100" dirty="0">
                <a:solidFill>
                  <a:srgbClr val="000000"/>
                </a:solidFill>
                <a:effectLst/>
                <a:latin typeface="+mn-ea"/>
                <a:ea typeface="+mn-ea"/>
                <a:cs typeface="楷体" panose="02010609060101010101" pitchFamily="49" charset="-122"/>
              </a:rPr>
              <a:t>1.0.0.0/8</a:t>
            </a:r>
            <a:r>
              <a:rPr lang="zh-CN" altLang="en-US" sz="1800" kern="100" dirty="0">
                <a:solidFill>
                  <a:srgbClr val="000000"/>
                </a:solidFill>
                <a:effectLst/>
                <a:latin typeface="+mn-ea"/>
                <a:ea typeface="+mn-ea"/>
                <a:cs typeface="楷体" panose="02010609060101010101" pitchFamily="49" charset="-122"/>
              </a:rPr>
              <a:t>和</a:t>
            </a:r>
            <a:r>
              <a:rPr lang="en-US" altLang="zh-CN" sz="1800" kern="100" dirty="0">
                <a:solidFill>
                  <a:srgbClr val="000000"/>
                </a:solidFill>
                <a:effectLst/>
                <a:latin typeface="+mn-ea"/>
                <a:ea typeface="+mn-ea"/>
                <a:cs typeface="楷体" panose="02010609060101010101" pitchFamily="49" charset="-122"/>
              </a:rPr>
              <a:t>2.0.0.0/8</a:t>
            </a:r>
            <a:r>
              <a:rPr lang="zh-CN" altLang="en-US" sz="1800" kern="100" dirty="0">
                <a:solidFill>
                  <a:srgbClr val="000000"/>
                </a:solidFill>
                <a:effectLst/>
                <a:latin typeface="+mn-ea"/>
                <a:ea typeface="+mn-ea"/>
                <a:cs typeface="楷体" panose="02010609060101010101" pitchFamily="49" charset="-122"/>
              </a:rPr>
              <a:t>路由。</a:t>
            </a:r>
            <a:endParaRPr lang="zh-CN" altLang="en-US" sz="1800" kern="100" dirty="0">
              <a:effectLst/>
              <a:latin typeface="+mn-ea"/>
              <a:ea typeface="+mn-ea"/>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6"/>
          <p:cNvGrpSpPr/>
          <p:nvPr/>
        </p:nvGrpSpPr>
        <p:grpSpPr>
          <a:xfrm>
            <a:off x="354" y="3899765"/>
            <a:ext cx="9524872" cy="120576"/>
            <a:chOff x="-2370516" y="2370784"/>
            <a:chExt cx="6773985" cy="85752"/>
          </a:xfrm>
          <a:solidFill>
            <a:schemeClr val="accent1"/>
          </a:solidFill>
        </p:grpSpPr>
        <p:sp>
          <p:nvSpPr>
            <p:cNvPr id="13" name="Rectangle 12"/>
            <p:cNvSpPr/>
            <p:nvPr/>
          </p:nvSpPr>
          <p:spPr>
            <a:xfrm flipV="1">
              <a:off x="-2370516" y="2370784"/>
              <a:ext cx="6773985" cy="325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450340">
                <a:defRPr/>
              </a:pPr>
              <a:endParaRPr lang="en-US" sz="2670" dirty="0">
                <a:latin typeface="印品黑体" panose="00000500000000000000" pitchFamily="2" charset="-122"/>
                <a:ea typeface="方正正粗黑简体" panose="02000000000000000000" pitchFamily="2" charset="-122"/>
                <a:sym typeface="Arial" panose="020B0604020202020204" pitchFamily="34" charset="0"/>
              </a:endParaRPr>
            </a:p>
          </p:txBody>
        </p:sp>
        <p:sp>
          <p:nvSpPr>
            <p:cNvPr id="15" name="Rectangle 14"/>
            <p:cNvSpPr/>
            <p:nvPr/>
          </p:nvSpPr>
          <p:spPr>
            <a:xfrm>
              <a:off x="3535074" y="2387041"/>
              <a:ext cx="868395" cy="694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450340">
                <a:defRPr/>
              </a:pPr>
              <a:endParaRPr lang="en-US" sz="2670" dirty="0">
                <a:latin typeface="印品黑体" panose="00000500000000000000" pitchFamily="2" charset="-122"/>
                <a:ea typeface="方正正粗黑简体" panose="02000000000000000000" pitchFamily="2" charset="-122"/>
                <a:sym typeface="Arial" panose="020B0604020202020204" pitchFamily="34" charset="0"/>
              </a:endParaRPr>
            </a:p>
          </p:txBody>
        </p:sp>
      </p:grpSp>
      <p:sp>
        <p:nvSpPr>
          <p:cNvPr id="8" name="MH_Entry_1"/>
          <p:cNvSpPr/>
          <p:nvPr>
            <p:custDataLst>
              <p:tags r:id="rId1"/>
            </p:custDataLst>
          </p:nvPr>
        </p:nvSpPr>
        <p:spPr>
          <a:xfrm>
            <a:off x="566239" y="2820866"/>
            <a:ext cx="8393102" cy="923330"/>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r>
              <a:rPr lang="en-US" altLang="zh-CN" sz="6000" b="1" spc="160" dirty="0">
                <a:solidFill>
                  <a:schemeClr val="accent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2.2 RIP</a:t>
            </a:r>
            <a:r>
              <a:rPr lang="zh-CN" altLang="en-US" sz="6000" b="1" spc="160" dirty="0">
                <a:solidFill>
                  <a:schemeClr val="accent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路由协议</a:t>
            </a:r>
            <a:endParaRPr lang="zh-CN" altLang="en-US" sz="2400" b="1" spc="160" dirty="0">
              <a:solidFill>
                <a:schemeClr val="accent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8"/>
          <p:cNvSpPr txBox="1"/>
          <p:nvPr/>
        </p:nvSpPr>
        <p:spPr>
          <a:xfrm>
            <a:off x="4324985" y="268605"/>
            <a:ext cx="4146550" cy="492125"/>
          </a:xfrm>
          <a:prstGeom prst="rect">
            <a:avLst/>
          </a:prstGeom>
          <a:noFill/>
        </p:spPr>
        <p:txBody>
          <a:bodyPr wrap="square" lIns="0" tIns="0" rIns="0" bIns="0" rtlCol="0" anchor="ctr">
            <a:spAutoFit/>
          </a:bodyPr>
          <a:lstStyle/>
          <a:p>
            <a:pPr algn="ctr"/>
            <a:r>
              <a:rPr lang="zh-CN" altLang="en-US" sz="3200" b="1" dirty="0">
                <a:solidFill>
                  <a:schemeClr val="bg1">
                    <a:lumMod val="65000"/>
                  </a:schemeClr>
                </a:solidFill>
                <a:latin typeface="印品黑体" panose="00000500000000000000" pitchFamily="2" charset="-122"/>
                <a:ea typeface="方正正粗黑简体" panose="02000000000000000000" pitchFamily="2" charset="-122"/>
                <a:sym typeface="Arial" panose="020B0604020202020204" pitchFamily="34" charset="0"/>
              </a:rPr>
              <a:t>典型案例一</a:t>
            </a:r>
            <a:endParaRPr lang="zh-CN" altLang="en-US" sz="3200" b="1" dirty="0">
              <a:solidFill>
                <a:schemeClr val="bg1">
                  <a:lumMod val="65000"/>
                </a:schemeClr>
              </a:solidFill>
              <a:latin typeface="印品黑体" panose="00000500000000000000" pitchFamily="2" charset="-122"/>
              <a:ea typeface="方正正粗黑简体" panose="02000000000000000000" pitchFamily="2" charset="-122"/>
              <a:sym typeface="Arial" panose="020B0604020202020204" pitchFamily="34" charset="0"/>
            </a:endParaRPr>
          </a:p>
        </p:txBody>
      </p:sp>
      <p:grpSp>
        <p:nvGrpSpPr>
          <p:cNvPr id="59" name="组合 58"/>
          <p:cNvGrpSpPr/>
          <p:nvPr/>
        </p:nvGrpSpPr>
        <p:grpSpPr>
          <a:xfrm>
            <a:off x="539338" y="726169"/>
            <a:ext cx="11780077" cy="0"/>
            <a:chOff x="503625" y="726011"/>
            <a:chExt cx="11780723" cy="0"/>
          </a:xfrm>
        </p:grpSpPr>
        <p:cxnSp>
          <p:nvCxnSpPr>
            <p:cNvPr id="60" name="直接连接符 59"/>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nvSpPr>
        <p:spPr>
          <a:xfrm>
            <a:off x="782937" y="1116808"/>
            <a:ext cx="7688598" cy="1405193"/>
          </a:xfrm>
          <a:prstGeom prst="rect">
            <a:avLst/>
          </a:prstGeom>
          <a:noFill/>
        </p:spPr>
        <p:txBody>
          <a:bodyPr wrap="square">
            <a:spAutoFit/>
          </a:bodyPr>
          <a:lstStyle/>
          <a:p>
            <a:pPr marL="266700" marR="0" algn="l">
              <a:lnSpc>
                <a:spcPct val="150000"/>
              </a:lnSpc>
              <a:spcBef>
                <a:spcPts val="0"/>
              </a:spcBef>
              <a:spcAft>
                <a:spcPts val="0"/>
              </a:spcAft>
            </a:pPr>
            <a:r>
              <a:rPr lang="zh-CN" altLang="en-US" sz="2000" kern="100" dirty="0">
                <a:effectLst/>
                <a:latin typeface="+mn-ea"/>
                <a:ea typeface="+mn-ea"/>
                <a:cs typeface="楷体" panose="02010609060101010101" pitchFamily="49" charset="-122"/>
              </a:rPr>
              <a:t>使用</a:t>
            </a:r>
            <a:r>
              <a:rPr lang="en-US" altLang="zh-CN" sz="2000" kern="100" dirty="0">
                <a:effectLst/>
                <a:latin typeface="+mn-ea"/>
                <a:ea typeface="+mn-ea"/>
                <a:cs typeface="楷体" panose="02010609060101010101" pitchFamily="49" charset="-122"/>
              </a:rPr>
              <a:t>RIP</a:t>
            </a:r>
            <a:r>
              <a:rPr lang="zh-CN" altLang="en-US" sz="2000" kern="100" dirty="0">
                <a:effectLst/>
                <a:latin typeface="+mn-ea"/>
                <a:ea typeface="+mn-ea"/>
                <a:cs typeface="楷体" panose="02010609060101010101" pitchFamily="49" charset="-122"/>
              </a:rPr>
              <a:t>路由协议配置网络连通性。</a:t>
            </a:r>
            <a:endParaRPr lang="zh-CN" altLang="en-US" sz="2000" kern="100" dirty="0">
              <a:effectLst/>
              <a:latin typeface="+mn-ea"/>
              <a:ea typeface="+mn-ea"/>
              <a:cs typeface="Times New Roman" panose="02020603050405020304" pitchFamily="18" charset="0"/>
            </a:endParaRPr>
          </a:p>
          <a:p>
            <a:pPr marL="342900" marR="0" lvl="0" indent="-342900" algn="just">
              <a:lnSpc>
                <a:spcPct val="150000"/>
              </a:lnSpc>
              <a:spcBef>
                <a:spcPts val="0"/>
              </a:spcBef>
              <a:spcAft>
                <a:spcPts val="0"/>
              </a:spcAft>
              <a:buFont typeface="Wingdings" panose="05000000000000000000" pitchFamily="2" charset="2"/>
              <a:buChar char=""/>
            </a:pPr>
            <a:r>
              <a:rPr lang="zh-CN" altLang="en-US" sz="2000" kern="100" dirty="0">
                <a:solidFill>
                  <a:srgbClr val="000000"/>
                </a:solidFill>
                <a:effectLst/>
                <a:latin typeface="+mn-ea"/>
                <a:ea typeface="+mn-ea"/>
                <a:cs typeface="楷体" panose="02010609060101010101" pitchFamily="49" charset="-122"/>
              </a:rPr>
              <a:t>全网路由器运行</a:t>
            </a:r>
            <a:r>
              <a:rPr lang="en-US" altLang="zh-CN" sz="2000" kern="100" dirty="0">
                <a:solidFill>
                  <a:srgbClr val="000000"/>
                </a:solidFill>
                <a:effectLst/>
                <a:latin typeface="+mn-ea"/>
                <a:ea typeface="+mn-ea"/>
                <a:cs typeface="楷体" panose="02010609060101010101" pitchFamily="49" charset="-122"/>
              </a:rPr>
              <a:t>RIPv2</a:t>
            </a:r>
            <a:r>
              <a:rPr lang="zh-CN" altLang="en-US" sz="2000" kern="100" dirty="0">
                <a:solidFill>
                  <a:srgbClr val="000000"/>
                </a:solidFill>
                <a:effectLst/>
                <a:latin typeface="+mn-ea"/>
                <a:ea typeface="+mn-ea"/>
                <a:cs typeface="楷体" panose="02010609060101010101" pitchFamily="49" charset="-122"/>
              </a:rPr>
              <a:t>协议，关闭自动汇总，使全网路由可达。</a:t>
            </a:r>
            <a:endParaRPr lang="zh-CN" altLang="en-US" sz="2000" kern="100" dirty="0">
              <a:effectLst/>
              <a:latin typeface="+mn-ea"/>
              <a:ea typeface="+mn-ea"/>
              <a:cs typeface="Times New Roman" panose="02020603050405020304" pitchFamily="18" charset="0"/>
            </a:endParaRPr>
          </a:p>
          <a:p>
            <a:pPr marL="342900" marR="0" lvl="0" indent="-342900" algn="just">
              <a:lnSpc>
                <a:spcPct val="150000"/>
              </a:lnSpc>
              <a:spcBef>
                <a:spcPts val="0"/>
              </a:spcBef>
              <a:spcAft>
                <a:spcPts val="0"/>
              </a:spcAft>
              <a:buFont typeface="Wingdings" panose="05000000000000000000" pitchFamily="2" charset="2"/>
              <a:buChar char=""/>
            </a:pPr>
            <a:r>
              <a:rPr lang="zh-CN" altLang="en-US" sz="2000" kern="100" dirty="0">
                <a:solidFill>
                  <a:srgbClr val="000000"/>
                </a:solidFill>
                <a:effectLst/>
                <a:latin typeface="+mn-ea"/>
                <a:ea typeface="+mn-ea"/>
                <a:cs typeface="楷体" panose="02010609060101010101" pitchFamily="49" charset="-122"/>
              </a:rPr>
              <a:t>把</a:t>
            </a:r>
            <a:r>
              <a:rPr lang="en-US" altLang="zh-CN" sz="2000" kern="100" dirty="0">
                <a:solidFill>
                  <a:srgbClr val="000000"/>
                </a:solidFill>
                <a:effectLst/>
                <a:latin typeface="+mn-ea"/>
                <a:ea typeface="+mn-ea"/>
                <a:cs typeface="楷体" panose="02010609060101010101" pitchFamily="49" charset="-122"/>
              </a:rPr>
              <a:t>RIP</a:t>
            </a:r>
            <a:r>
              <a:rPr lang="zh-CN" altLang="en-US" sz="2000" kern="100" dirty="0">
                <a:solidFill>
                  <a:srgbClr val="000000"/>
                </a:solidFill>
                <a:effectLst/>
                <a:latin typeface="+mn-ea"/>
                <a:ea typeface="+mn-ea"/>
                <a:cs typeface="楷体" panose="02010609060101010101" pitchFamily="49" charset="-122"/>
              </a:rPr>
              <a:t>版本改为</a:t>
            </a:r>
            <a:r>
              <a:rPr lang="en-US" altLang="zh-CN" sz="2000" kern="100" dirty="0">
                <a:solidFill>
                  <a:srgbClr val="000000"/>
                </a:solidFill>
                <a:effectLst/>
                <a:latin typeface="+mn-ea"/>
                <a:ea typeface="+mn-ea"/>
                <a:cs typeface="楷体" panose="02010609060101010101" pitchFamily="49" charset="-122"/>
              </a:rPr>
              <a:t>1</a:t>
            </a:r>
            <a:r>
              <a:rPr lang="zh-CN" altLang="en-US" sz="2000" kern="100" dirty="0">
                <a:solidFill>
                  <a:srgbClr val="000000"/>
                </a:solidFill>
                <a:effectLst/>
                <a:latin typeface="+mn-ea"/>
                <a:ea typeface="+mn-ea"/>
                <a:cs typeface="楷体" panose="02010609060101010101" pitchFamily="49" charset="-122"/>
              </a:rPr>
              <a:t>，网络是否会出现故障？	</a:t>
            </a:r>
            <a:endParaRPr lang="zh-CN" altLang="en-US" sz="2000" kern="100" dirty="0">
              <a:effectLst/>
              <a:latin typeface="+mn-ea"/>
              <a:ea typeface="+mn-ea"/>
              <a:cs typeface="Times New Roman" panose="02020603050405020304" pitchFamily="18" charset="0"/>
            </a:endParaRPr>
          </a:p>
        </p:txBody>
      </p:sp>
      <p:pic>
        <p:nvPicPr>
          <p:cNvPr id="7" name="图片 6"/>
          <p:cNvPicPr>
            <a:picLocks noChangeAspect="1"/>
          </p:cNvPicPr>
          <p:nvPr/>
        </p:nvPicPr>
        <p:blipFill>
          <a:blip r:embed="rId1"/>
          <a:stretch>
            <a:fillRect/>
          </a:stretch>
        </p:blipFill>
        <p:spPr>
          <a:xfrm>
            <a:off x="2514816" y="2934928"/>
            <a:ext cx="7142812" cy="3190756"/>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nvGrpSpPr>
        <p:grpSpPr>
          <a:xfrm>
            <a:off x="539338" y="726169"/>
            <a:ext cx="11780077" cy="0"/>
            <a:chOff x="503625" y="726011"/>
            <a:chExt cx="11780723" cy="0"/>
          </a:xfrm>
        </p:grpSpPr>
        <p:cxnSp>
          <p:nvCxnSpPr>
            <p:cNvPr id="60" name="直接连接符 59"/>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8"/>
          <p:cNvSpPr txBox="1"/>
          <p:nvPr/>
        </p:nvSpPr>
        <p:spPr>
          <a:xfrm>
            <a:off x="4443776" y="397999"/>
            <a:ext cx="3948938" cy="307340"/>
          </a:xfrm>
          <a:prstGeom prst="rect">
            <a:avLst/>
          </a:prstGeom>
          <a:noFill/>
        </p:spPr>
        <p:txBody>
          <a:bodyPr wrap="square" lIns="0" tIns="0" rIns="0" bIns="0" rtlCol="0" anchor="ctr">
            <a:spAutoFit/>
          </a:bodyPr>
          <a:lstStyle/>
          <a:p>
            <a:pPr algn="ctr"/>
            <a:r>
              <a:rPr lang="zh-CN" altLang="en-US" sz="20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设备接口关系表</a:t>
            </a:r>
            <a:endParaRPr sz="20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pic>
        <p:nvPicPr>
          <p:cNvPr id="4" name="图片 3"/>
          <p:cNvPicPr>
            <a:picLocks noChangeAspect="1"/>
          </p:cNvPicPr>
          <p:nvPr/>
        </p:nvPicPr>
        <p:blipFill>
          <a:blip r:embed="rId1"/>
          <a:stretch>
            <a:fillRect/>
          </a:stretch>
        </p:blipFill>
        <p:spPr>
          <a:xfrm>
            <a:off x="4912514" y="1349275"/>
            <a:ext cx="5771520" cy="1718061"/>
          </a:xfrm>
          <a:prstGeom prst="rect">
            <a:avLst/>
          </a:prstGeom>
        </p:spPr>
      </p:pic>
      <p:pic>
        <p:nvPicPr>
          <p:cNvPr id="7" name="图片 6"/>
          <p:cNvPicPr>
            <a:picLocks noChangeAspect="1"/>
          </p:cNvPicPr>
          <p:nvPr/>
        </p:nvPicPr>
        <p:blipFill>
          <a:blip r:embed="rId2"/>
          <a:stretch>
            <a:fillRect/>
          </a:stretch>
        </p:blipFill>
        <p:spPr>
          <a:xfrm>
            <a:off x="4952207" y="3642281"/>
            <a:ext cx="5643624" cy="2886135"/>
          </a:xfrm>
          <a:prstGeom prst="rect">
            <a:avLst/>
          </a:prstGeom>
        </p:spPr>
      </p:pic>
      <p:sp>
        <p:nvSpPr>
          <p:cNvPr id="11" name="文本框 10"/>
          <p:cNvSpPr txBox="1"/>
          <p:nvPr/>
        </p:nvSpPr>
        <p:spPr>
          <a:xfrm>
            <a:off x="1933285" y="1452005"/>
            <a:ext cx="2652039" cy="461665"/>
          </a:xfrm>
          <a:prstGeom prst="rect">
            <a:avLst/>
          </a:prstGeom>
          <a:noFill/>
        </p:spPr>
        <p:txBody>
          <a:bodyPr wrap="square">
            <a:spAutoFit/>
          </a:bodyPr>
          <a:lstStyle/>
          <a:p>
            <a:pPr marL="0" marR="0" algn="just">
              <a:spcBef>
                <a:spcPts val="0"/>
              </a:spcBef>
              <a:spcAft>
                <a:spcPts val="0"/>
              </a:spcAft>
            </a:pPr>
            <a:r>
              <a:rPr lang="zh-CN" altLang="en-US" sz="2400" kern="100" dirty="0">
                <a:solidFill>
                  <a:srgbClr val="333333"/>
                </a:solidFill>
                <a:effectLst/>
                <a:latin typeface="仿宋" panose="02010609060101010101" pitchFamily="49" charset="-122"/>
                <a:ea typeface="仿宋" panose="02010609060101010101" pitchFamily="49" charset="-122"/>
                <a:cs typeface="Arial" panose="020B0604020202020204" pitchFamily="34" charset="0"/>
              </a:rPr>
              <a:t>设备接口连接表</a:t>
            </a:r>
            <a:endParaRPr lang="zh-CN" altLang="en-US" sz="2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2" name="文本框 11"/>
          <p:cNvSpPr txBox="1"/>
          <p:nvPr/>
        </p:nvSpPr>
        <p:spPr>
          <a:xfrm>
            <a:off x="1920375" y="3755860"/>
            <a:ext cx="2652039" cy="461665"/>
          </a:xfrm>
          <a:prstGeom prst="rect">
            <a:avLst/>
          </a:prstGeom>
          <a:noFill/>
        </p:spPr>
        <p:txBody>
          <a:bodyPr wrap="square">
            <a:spAutoFit/>
          </a:bodyPr>
          <a:lstStyle/>
          <a:p>
            <a:pPr marL="0" marR="0" algn="just">
              <a:spcBef>
                <a:spcPts val="0"/>
              </a:spcBef>
              <a:spcAft>
                <a:spcPts val="0"/>
              </a:spcAft>
            </a:pPr>
            <a:r>
              <a:rPr lang="zh-CN" altLang="en-US" sz="2400" kern="100" dirty="0">
                <a:solidFill>
                  <a:srgbClr val="333333"/>
                </a:solidFill>
                <a:effectLst/>
                <a:latin typeface="仿宋" panose="02010609060101010101" pitchFamily="49" charset="-122"/>
                <a:ea typeface="仿宋" panose="02010609060101010101" pitchFamily="49" charset="-122"/>
                <a:cs typeface="Arial" panose="020B0604020202020204" pitchFamily="34" charset="0"/>
              </a:rPr>
              <a:t>设备接口地址表</a:t>
            </a:r>
            <a:endParaRPr lang="zh-CN" altLang="en-US" sz="2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nvGrpSpPr>
        <p:grpSpPr>
          <a:xfrm>
            <a:off x="539338" y="726169"/>
            <a:ext cx="11780077" cy="0"/>
            <a:chOff x="503625" y="726011"/>
            <a:chExt cx="11780723" cy="0"/>
          </a:xfrm>
        </p:grpSpPr>
        <p:cxnSp>
          <p:nvCxnSpPr>
            <p:cNvPr id="60" name="直接连接符 59"/>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8"/>
          <p:cNvSpPr txBox="1"/>
          <p:nvPr/>
        </p:nvSpPr>
        <p:spPr>
          <a:xfrm>
            <a:off x="4443776" y="397999"/>
            <a:ext cx="3948938" cy="307340"/>
          </a:xfrm>
          <a:prstGeom prst="rect">
            <a:avLst/>
          </a:prstGeom>
          <a:noFill/>
        </p:spPr>
        <p:txBody>
          <a:bodyPr wrap="square" lIns="0" tIns="0" rIns="0" bIns="0" rtlCol="0" anchor="ctr">
            <a:spAutoFit/>
          </a:bodyPr>
          <a:lstStyle/>
          <a:p>
            <a:pPr algn="ctr"/>
            <a:r>
              <a:rPr lang="zh-CN" altLang="en-US" sz="20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配置信息</a:t>
            </a:r>
            <a:endParaRPr lang="zh-CN" sz="20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 name="文本框 3"/>
          <p:cNvSpPr txBox="1"/>
          <p:nvPr/>
        </p:nvSpPr>
        <p:spPr>
          <a:xfrm>
            <a:off x="1018575" y="2714525"/>
            <a:ext cx="8924929" cy="3713517"/>
          </a:xfrm>
          <a:prstGeom prst="rect">
            <a:avLst/>
          </a:prstGeom>
          <a:noFill/>
        </p:spPr>
        <p:txBody>
          <a:bodyPr wrap="square">
            <a:spAutoFit/>
          </a:bodyPr>
          <a:lstStyle/>
          <a:p>
            <a:pPr marL="266700" marR="0" indent="266700" algn="just">
              <a:lnSpc>
                <a:spcPct val="150000"/>
              </a:lnSpc>
              <a:spcBef>
                <a:spcPts val="0"/>
              </a:spcBef>
              <a:spcAft>
                <a:spcPts val="0"/>
              </a:spcAft>
            </a:pPr>
            <a:r>
              <a:rPr lang="en-US" altLang="zh-CN" sz="2000" b="1" kern="100" dirty="0">
                <a:solidFill>
                  <a:srgbClr val="000000"/>
                </a:solidFill>
                <a:effectLst/>
                <a:latin typeface="+mn-ea"/>
                <a:ea typeface="+mn-ea"/>
                <a:cs typeface="楷体" panose="02010609060101010101" pitchFamily="49" charset="-122"/>
              </a:rPr>
              <a:t>R1</a:t>
            </a:r>
            <a:r>
              <a:rPr lang="zh-CN" altLang="en-US" sz="2000" b="1" kern="100" dirty="0">
                <a:solidFill>
                  <a:srgbClr val="000000"/>
                </a:solidFill>
                <a:effectLst/>
                <a:latin typeface="+mn-ea"/>
                <a:ea typeface="+mn-ea"/>
                <a:cs typeface="楷体" panose="02010609060101010101" pitchFamily="49" charset="-122"/>
              </a:rPr>
              <a:t>配置：</a:t>
            </a:r>
            <a:endParaRPr lang="zh-CN" altLang="en-US" sz="2000" b="1" kern="100" dirty="0">
              <a:effectLst/>
              <a:latin typeface="+mn-ea"/>
              <a:ea typeface="+mn-ea"/>
              <a:cs typeface="Times New Roman" panose="02020603050405020304" pitchFamily="18" charset="0"/>
            </a:endParaRPr>
          </a:p>
          <a:p>
            <a:pPr marL="266700" marR="0" indent="266700" algn="just">
              <a:lnSpc>
                <a:spcPct val="150000"/>
              </a:lnSpc>
              <a:spcBef>
                <a:spcPts val="0"/>
              </a:spcBef>
              <a:spcAft>
                <a:spcPts val="0"/>
              </a:spcAft>
            </a:pPr>
            <a:r>
              <a:rPr lang="en-US" altLang="zh-CN" sz="2000" kern="100" dirty="0">
                <a:solidFill>
                  <a:srgbClr val="000000"/>
                </a:solidFill>
                <a:effectLst/>
                <a:latin typeface="+mn-ea"/>
                <a:ea typeface="+mn-ea"/>
                <a:cs typeface="楷体" panose="02010609060101010101" pitchFamily="49" charset="-122"/>
              </a:rPr>
              <a:t>R1(config)#router rip</a:t>
            </a:r>
            <a:endParaRPr lang="en-US" altLang="zh-CN" sz="2000" kern="100" dirty="0">
              <a:effectLst/>
              <a:latin typeface="+mn-ea"/>
              <a:ea typeface="+mn-ea"/>
              <a:cs typeface="Times New Roman" panose="02020603050405020304" pitchFamily="18" charset="0"/>
            </a:endParaRPr>
          </a:p>
          <a:p>
            <a:pPr marL="266700" marR="0" indent="266700" algn="just">
              <a:lnSpc>
                <a:spcPct val="150000"/>
              </a:lnSpc>
              <a:spcBef>
                <a:spcPts val="0"/>
              </a:spcBef>
              <a:spcAft>
                <a:spcPts val="0"/>
              </a:spcAft>
            </a:pPr>
            <a:r>
              <a:rPr lang="en-US" altLang="zh-CN" sz="2000" kern="100" dirty="0">
                <a:solidFill>
                  <a:srgbClr val="000000"/>
                </a:solidFill>
                <a:effectLst/>
                <a:latin typeface="+mn-ea"/>
                <a:ea typeface="+mn-ea"/>
                <a:cs typeface="楷体" panose="02010609060101010101" pitchFamily="49" charset="-122"/>
              </a:rPr>
              <a:t>R1(config-router)#version 2         //</a:t>
            </a:r>
            <a:r>
              <a:rPr lang="zh-CN" altLang="en-US" sz="2000" kern="100" dirty="0">
                <a:solidFill>
                  <a:srgbClr val="000000"/>
                </a:solidFill>
                <a:effectLst/>
                <a:latin typeface="+mn-ea"/>
                <a:ea typeface="+mn-ea"/>
                <a:cs typeface="楷体" panose="02010609060101010101" pitchFamily="49" charset="-122"/>
              </a:rPr>
              <a:t>启用</a:t>
            </a:r>
            <a:r>
              <a:rPr lang="en-US" altLang="zh-CN" sz="2000" kern="100" dirty="0">
                <a:solidFill>
                  <a:srgbClr val="000000"/>
                </a:solidFill>
                <a:effectLst/>
                <a:latin typeface="+mn-ea"/>
                <a:ea typeface="+mn-ea"/>
                <a:cs typeface="楷体" panose="02010609060101010101" pitchFamily="49" charset="-122"/>
              </a:rPr>
              <a:t>rip version 2</a:t>
            </a:r>
            <a:endParaRPr lang="en-US" altLang="zh-CN" sz="2000" kern="100" dirty="0">
              <a:effectLst/>
              <a:latin typeface="+mn-ea"/>
              <a:ea typeface="+mn-ea"/>
              <a:cs typeface="Times New Roman" panose="02020603050405020304" pitchFamily="18" charset="0"/>
            </a:endParaRPr>
          </a:p>
          <a:p>
            <a:pPr marL="266700" marR="0" indent="266700" algn="just">
              <a:lnSpc>
                <a:spcPct val="150000"/>
              </a:lnSpc>
              <a:spcBef>
                <a:spcPts val="0"/>
              </a:spcBef>
              <a:spcAft>
                <a:spcPts val="0"/>
              </a:spcAft>
            </a:pPr>
            <a:r>
              <a:rPr lang="en-US" altLang="zh-CN" sz="2000" kern="100" dirty="0">
                <a:solidFill>
                  <a:srgbClr val="000000"/>
                </a:solidFill>
                <a:effectLst/>
                <a:latin typeface="+mn-ea"/>
                <a:ea typeface="+mn-ea"/>
                <a:cs typeface="楷体" panose="02010609060101010101" pitchFamily="49" charset="-122"/>
              </a:rPr>
              <a:t>R1(config-router)#no auto-summary       //</a:t>
            </a:r>
            <a:r>
              <a:rPr lang="zh-CN" altLang="en-US" sz="2000" kern="100" dirty="0">
                <a:solidFill>
                  <a:srgbClr val="000000"/>
                </a:solidFill>
                <a:effectLst/>
                <a:latin typeface="+mn-ea"/>
                <a:ea typeface="+mn-ea"/>
                <a:cs typeface="楷体" panose="02010609060101010101" pitchFamily="49" charset="-122"/>
              </a:rPr>
              <a:t>关闭自动汇总</a:t>
            </a:r>
            <a:endParaRPr lang="zh-CN" altLang="en-US" sz="2000" kern="100" dirty="0">
              <a:effectLst/>
              <a:latin typeface="+mn-ea"/>
              <a:ea typeface="+mn-ea"/>
              <a:cs typeface="Times New Roman" panose="02020603050405020304" pitchFamily="18" charset="0"/>
            </a:endParaRPr>
          </a:p>
          <a:p>
            <a:pPr marL="266700" marR="0" indent="266700" algn="just">
              <a:lnSpc>
                <a:spcPct val="150000"/>
              </a:lnSpc>
              <a:spcBef>
                <a:spcPts val="0"/>
              </a:spcBef>
              <a:spcAft>
                <a:spcPts val="0"/>
              </a:spcAft>
            </a:pPr>
            <a:r>
              <a:rPr lang="en-US" altLang="zh-CN" sz="2000" kern="100" dirty="0">
                <a:solidFill>
                  <a:srgbClr val="000000"/>
                </a:solidFill>
                <a:effectLst/>
                <a:latin typeface="+mn-ea"/>
                <a:ea typeface="+mn-ea"/>
                <a:cs typeface="楷体" panose="02010609060101010101" pitchFamily="49" charset="-122"/>
              </a:rPr>
              <a:t>R1(config-router)#network 192.168.1.0     </a:t>
            </a:r>
            <a:endParaRPr lang="en-US" altLang="zh-CN" sz="2000" kern="100" dirty="0">
              <a:effectLst/>
              <a:latin typeface="+mn-ea"/>
              <a:ea typeface="+mn-ea"/>
              <a:cs typeface="Times New Roman" panose="02020603050405020304" pitchFamily="18" charset="0"/>
            </a:endParaRPr>
          </a:p>
          <a:p>
            <a:pPr marL="266700" marR="0" indent="266700" algn="just">
              <a:lnSpc>
                <a:spcPct val="150000"/>
              </a:lnSpc>
              <a:spcBef>
                <a:spcPts val="0"/>
              </a:spcBef>
              <a:spcAft>
                <a:spcPts val="0"/>
              </a:spcAft>
            </a:pPr>
            <a:r>
              <a:rPr lang="en-US" altLang="zh-CN" sz="2000" kern="100" dirty="0">
                <a:solidFill>
                  <a:srgbClr val="000000"/>
                </a:solidFill>
                <a:effectLst/>
                <a:latin typeface="+mn-ea"/>
                <a:ea typeface="+mn-ea"/>
                <a:cs typeface="楷体" panose="02010609060101010101" pitchFamily="49" charset="-122"/>
              </a:rPr>
              <a:t>R1(config-router)#network 10.0.0.0</a:t>
            </a:r>
            <a:endParaRPr lang="en-US" altLang="zh-CN" sz="2000" kern="100" dirty="0">
              <a:effectLst/>
              <a:latin typeface="+mn-ea"/>
              <a:ea typeface="+mn-ea"/>
              <a:cs typeface="Times New Roman" panose="02020603050405020304" pitchFamily="18" charset="0"/>
            </a:endParaRPr>
          </a:p>
          <a:p>
            <a:pPr marL="266700" marR="0" indent="266700" algn="just">
              <a:lnSpc>
                <a:spcPct val="150000"/>
              </a:lnSpc>
              <a:spcBef>
                <a:spcPts val="0"/>
              </a:spcBef>
              <a:spcAft>
                <a:spcPts val="0"/>
              </a:spcAft>
            </a:pPr>
            <a:r>
              <a:rPr lang="en-US" altLang="zh-CN" sz="2000" kern="100" dirty="0">
                <a:solidFill>
                  <a:srgbClr val="000000"/>
                </a:solidFill>
                <a:effectLst/>
                <a:latin typeface="+mn-ea"/>
                <a:ea typeface="+mn-ea"/>
                <a:cs typeface="楷体" panose="02010609060101010101" pitchFamily="49" charset="-122"/>
              </a:rPr>
              <a:t>R1(config-router)#exit</a:t>
            </a:r>
            <a:endParaRPr lang="en-US" altLang="zh-CN" sz="2000" kern="100" dirty="0">
              <a:effectLst/>
              <a:latin typeface="+mn-ea"/>
              <a:ea typeface="+mn-ea"/>
              <a:cs typeface="Times New Roman" panose="02020603050405020304" pitchFamily="18" charset="0"/>
            </a:endParaRPr>
          </a:p>
          <a:p>
            <a:pPr marL="266700" marR="0" indent="266700" algn="just">
              <a:lnSpc>
                <a:spcPct val="150000"/>
              </a:lnSpc>
              <a:spcBef>
                <a:spcPts val="0"/>
              </a:spcBef>
              <a:spcAft>
                <a:spcPts val="0"/>
              </a:spcAft>
            </a:pPr>
            <a:endParaRPr lang="en-US" altLang="zh-CN" sz="2000" kern="100" dirty="0">
              <a:effectLst/>
              <a:latin typeface="+mn-ea"/>
              <a:ea typeface="+mn-ea"/>
              <a:cs typeface="Times New Roman" panose="02020603050405020304" pitchFamily="18" charset="0"/>
            </a:endParaRPr>
          </a:p>
        </p:txBody>
      </p:sp>
      <p:sp>
        <p:nvSpPr>
          <p:cNvPr id="6" name="文本框 5"/>
          <p:cNvSpPr txBox="1"/>
          <p:nvPr/>
        </p:nvSpPr>
        <p:spPr>
          <a:xfrm>
            <a:off x="1259056" y="1331765"/>
            <a:ext cx="11060360" cy="1198880"/>
          </a:xfrm>
          <a:prstGeom prst="rect">
            <a:avLst/>
          </a:prstGeom>
          <a:noFill/>
        </p:spPr>
        <p:txBody>
          <a:bodyPr wrap="square">
            <a:spAutoFit/>
          </a:bodyPr>
          <a:lstStyle/>
          <a:p>
            <a:pPr marL="266700" marR="0" algn="just">
              <a:lnSpc>
                <a:spcPct val="150000"/>
              </a:lnSpc>
              <a:spcBef>
                <a:spcPts val="0"/>
              </a:spcBef>
              <a:spcAft>
                <a:spcPts val="0"/>
              </a:spcAft>
            </a:pPr>
            <a:r>
              <a:rPr lang="en-US" altLang="zh-CN" sz="2400" b="1" kern="100" dirty="0">
                <a:solidFill>
                  <a:srgbClr val="0E419A"/>
                </a:solidFill>
                <a:effectLst/>
                <a:latin typeface="黑体" panose="02010609060101010101" charset="-122"/>
                <a:ea typeface="黑体" panose="02010609060101010101" charset="-122"/>
                <a:cs typeface="黑体" panose="02010609060101010101" charset="-122"/>
              </a:rPr>
              <a:t>STEP 1</a:t>
            </a:r>
            <a:r>
              <a:rPr lang="zh-CN" altLang="en-US" sz="2400" b="1" kern="100" dirty="0">
                <a:solidFill>
                  <a:srgbClr val="0E419A"/>
                </a:solidFill>
                <a:effectLst/>
                <a:latin typeface="黑体" panose="02010609060101010101" charset="-122"/>
                <a:ea typeface="黑体" panose="02010609060101010101" charset="-122"/>
                <a:cs typeface="黑体" panose="02010609060101010101" charset="-122"/>
              </a:rPr>
              <a:t>：</a:t>
            </a:r>
            <a:r>
              <a:rPr lang="zh-CN" altLang="en-US" sz="2400" kern="100" dirty="0">
                <a:solidFill>
                  <a:srgbClr val="000000"/>
                </a:solidFill>
                <a:effectLst/>
                <a:latin typeface="黑体" panose="02010609060101010101" charset="-122"/>
                <a:ea typeface="黑体" panose="02010609060101010101" charset="-122"/>
                <a:cs typeface="黑体" panose="02010609060101010101" charset="-122"/>
              </a:rPr>
              <a:t>根据设备信息修改主机名、配置</a:t>
            </a:r>
            <a:r>
              <a:rPr lang="en-US" altLang="zh-CN" sz="2400" kern="100" dirty="0">
                <a:solidFill>
                  <a:srgbClr val="000000"/>
                </a:solidFill>
                <a:effectLst/>
                <a:latin typeface="黑体" panose="02010609060101010101" charset="-122"/>
                <a:ea typeface="黑体" panose="02010609060101010101" charset="-122"/>
                <a:cs typeface="黑体" panose="02010609060101010101" charset="-122"/>
              </a:rPr>
              <a:t>IP</a:t>
            </a:r>
            <a:r>
              <a:rPr lang="zh-CN" altLang="en-US" sz="2400" kern="100" dirty="0">
                <a:solidFill>
                  <a:srgbClr val="000000"/>
                </a:solidFill>
                <a:effectLst/>
                <a:latin typeface="黑体" panose="02010609060101010101" charset="-122"/>
                <a:ea typeface="黑体" panose="02010609060101010101" charset="-122"/>
                <a:cs typeface="黑体" panose="02010609060101010101" charset="-122"/>
              </a:rPr>
              <a:t>地址。</a:t>
            </a:r>
            <a:endParaRPr lang="zh-CN" altLang="en-US" sz="2400" kern="100" dirty="0">
              <a:effectLst/>
              <a:latin typeface="黑体" panose="02010609060101010101" charset="-122"/>
              <a:ea typeface="黑体" panose="02010609060101010101" charset="-122"/>
              <a:cs typeface="黑体" panose="02010609060101010101" charset="-122"/>
            </a:endParaRPr>
          </a:p>
          <a:p>
            <a:pPr marL="0" marR="0" indent="266700" algn="just">
              <a:lnSpc>
                <a:spcPct val="150000"/>
              </a:lnSpc>
              <a:spcBef>
                <a:spcPts val="0"/>
              </a:spcBef>
              <a:spcAft>
                <a:spcPts val="0"/>
              </a:spcAft>
            </a:pPr>
            <a:r>
              <a:rPr lang="en-US" altLang="zh-CN" sz="2400" b="1" kern="0" dirty="0">
                <a:solidFill>
                  <a:srgbClr val="0E419A"/>
                </a:solidFill>
                <a:effectLst/>
                <a:latin typeface="黑体" panose="02010609060101010101" charset="-122"/>
                <a:ea typeface="黑体" panose="02010609060101010101" charset="-122"/>
                <a:cs typeface="黑体" panose="02010609060101010101" charset="-122"/>
              </a:rPr>
              <a:t>STEP 2</a:t>
            </a:r>
            <a:r>
              <a:rPr lang="zh-CN" altLang="en-US" sz="2400" b="1" kern="0" dirty="0">
                <a:solidFill>
                  <a:srgbClr val="0E419A"/>
                </a:solidFill>
                <a:effectLst/>
                <a:latin typeface="黑体" panose="02010609060101010101" charset="-122"/>
                <a:ea typeface="黑体" panose="02010609060101010101" charset="-122"/>
                <a:cs typeface="黑体" panose="02010609060101010101" charset="-122"/>
              </a:rPr>
              <a:t>：</a:t>
            </a:r>
            <a:r>
              <a:rPr lang="zh-CN" altLang="en-US" sz="2400" kern="0" dirty="0">
                <a:effectLst/>
                <a:latin typeface="黑体" panose="02010609060101010101" charset="-122"/>
                <a:ea typeface="黑体" panose="02010609060101010101" charset="-122"/>
                <a:cs typeface="黑体" panose="02010609060101010101" charset="-122"/>
              </a:rPr>
              <a:t>在路由器配置</a:t>
            </a:r>
            <a:r>
              <a:rPr lang="en-US" altLang="zh-CN" sz="2400" kern="0" dirty="0">
                <a:effectLst/>
                <a:latin typeface="黑体" panose="02010609060101010101" charset="-122"/>
                <a:ea typeface="黑体" panose="02010609060101010101" charset="-122"/>
                <a:cs typeface="黑体" panose="02010609060101010101" charset="-122"/>
              </a:rPr>
              <a:t>RIPv2,</a:t>
            </a:r>
            <a:r>
              <a:rPr lang="zh-CN" altLang="en-US" sz="2400" kern="0" dirty="0">
                <a:effectLst/>
                <a:latin typeface="黑体" panose="02010609060101010101" charset="-122"/>
                <a:ea typeface="黑体" panose="02010609060101010101" charset="-122"/>
                <a:cs typeface="黑体" panose="02010609060101010101" charset="-122"/>
              </a:rPr>
              <a:t>并关闭自动汇总</a:t>
            </a:r>
            <a:endParaRPr lang="zh-CN" altLang="en-US" sz="2400" kern="100" dirty="0">
              <a:effectLst/>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nvGrpSpPr>
        <p:grpSpPr>
          <a:xfrm>
            <a:off x="539338" y="726169"/>
            <a:ext cx="11780077" cy="0"/>
            <a:chOff x="503625" y="726011"/>
            <a:chExt cx="11780723" cy="0"/>
          </a:xfrm>
        </p:grpSpPr>
        <p:cxnSp>
          <p:nvCxnSpPr>
            <p:cNvPr id="60" name="直接连接符 59"/>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8"/>
          <p:cNvSpPr txBox="1"/>
          <p:nvPr/>
        </p:nvSpPr>
        <p:spPr>
          <a:xfrm>
            <a:off x="4443776" y="397999"/>
            <a:ext cx="3948938" cy="307340"/>
          </a:xfrm>
          <a:prstGeom prst="rect">
            <a:avLst/>
          </a:prstGeom>
          <a:noFill/>
        </p:spPr>
        <p:txBody>
          <a:bodyPr wrap="square" lIns="0" tIns="0" rIns="0" bIns="0" rtlCol="0" anchor="ctr">
            <a:spAutoFit/>
          </a:bodyPr>
          <a:lstStyle/>
          <a:p>
            <a:pPr algn="ctr"/>
            <a:r>
              <a:rPr lang="zh-CN" altLang="en-US" sz="20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配置信息</a:t>
            </a:r>
            <a:endParaRPr lang="zh-CN" sz="20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 name="文本框 5"/>
          <p:cNvSpPr txBox="1"/>
          <p:nvPr/>
        </p:nvSpPr>
        <p:spPr>
          <a:xfrm>
            <a:off x="657855" y="1833556"/>
            <a:ext cx="6431692" cy="3251852"/>
          </a:xfrm>
          <a:prstGeom prst="rect">
            <a:avLst/>
          </a:prstGeom>
          <a:noFill/>
        </p:spPr>
        <p:txBody>
          <a:bodyPr wrap="square">
            <a:spAutoFit/>
          </a:bodyPr>
          <a:lstStyle/>
          <a:p>
            <a:pPr marL="266700" marR="0" indent="266700" algn="just">
              <a:lnSpc>
                <a:spcPct val="150000"/>
              </a:lnSpc>
              <a:spcBef>
                <a:spcPts val="0"/>
              </a:spcBef>
              <a:spcAft>
                <a:spcPts val="0"/>
              </a:spcAft>
            </a:pPr>
            <a:r>
              <a:rPr lang="en-US" altLang="zh-CN" sz="2000" b="1" kern="100" dirty="0">
                <a:solidFill>
                  <a:srgbClr val="000000"/>
                </a:solidFill>
                <a:effectLst/>
                <a:latin typeface="+mn-ea"/>
                <a:ea typeface="+mn-ea"/>
                <a:cs typeface="楷体" panose="02010609060101010101" pitchFamily="49" charset="-122"/>
              </a:rPr>
              <a:t>R2</a:t>
            </a:r>
            <a:r>
              <a:rPr lang="zh-CN" altLang="en-US" sz="2000" b="1" kern="100" dirty="0">
                <a:solidFill>
                  <a:srgbClr val="000000"/>
                </a:solidFill>
                <a:effectLst/>
                <a:latin typeface="+mn-ea"/>
                <a:ea typeface="+mn-ea"/>
                <a:cs typeface="楷体" panose="02010609060101010101" pitchFamily="49" charset="-122"/>
              </a:rPr>
              <a:t>配置：</a:t>
            </a:r>
            <a:endParaRPr lang="zh-CN" altLang="en-US" sz="2000" b="1" kern="100" dirty="0">
              <a:effectLst/>
              <a:latin typeface="+mn-ea"/>
              <a:ea typeface="+mn-ea"/>
              <a:cs typeface="Times New Roman" panose="02020603050405020304" pitchFamily="18" charset="0"/>
            </a:endParaRPr>
          </a:p>
          <a:p>
            <a:pPr marL="266700" marR="0" indent="266700" algn="just">
              <a:lnSpc>
                <a:spcPct val="150000"/>
              </a:lnSpc>
              <a:spcBef>
                <a:spcPts val="0"/>
              </a:spcBef>
              <a:spcAft>
                <a:spcPts val="0"/>
              </a:spcAft>
            </a:pPr>
            <a:r>
              <a:rPr lang="en-US" altLang="zh-CN" sz="2000" kern="100" dirty="0">
                <a:solidFill>
                  <a:srgbClr val="000000"/>
                </a:solidFill>
                <a:effectLst/>
                <a:latin typeface="+mn-ea"/>
                <a:ea typeface="+mn-ea"/>
                <a:cs typeface="楷体" panose="02010609060101010101" pitchFamily="49" charset="-122"/>
              </a:rPr>
              <a:t>R2(config)#router rip</a:t>
            </a:r>
            <a:endParaRPr lang="en-US" altLang="zh-CN" sz="2000" kern="100" dirty="0">
              <a:effectLst/>
              <a:latin typeface="+mn-ea"/>
              <a:ea typeface="+mn-ea"/>
              <a:cs typeface="Times New Roman" panose="02020603050405020304" pitchFamily="18" charset="0"/>
            </a:endParaRPr>
          </a:p>
          <a:p>
            <a:pPr marL="266700" marR="0" indent="266700" algn="just">
              <a:lnSpc>
                <a:spcPct val="150000"/>
              </a:lnSpc>
              <a:spcBef>
                <a:spcPts val="0"/>
              </a:spcBef>
              <a:spcAft>
                <a:spcPts val="0"/>
              </a:spcAft>
            </a:pPr>
            <a:r>
              <a:rPr lang="en-US" altLang="zh-CN" sz="2000" kern="100" dirty="0">
                <a:solidFill>
                  <a:srgbClr val="000000"/>
                </a:solidFill>
                <a:effectLst/>
                <a:latin typeface="+mn-ea"/>
                <a:ea typeface="+mn-ea"/>
                <a:cs typeface="楷体" panose="02010609060101010101" pitchFamily="49" charset="-122"/>
              </a:rPr>
              <a:t>R2(config-router)#version 2</a:t>
            </a:r>
            <a:endParaRPr lang="en-US" altLang="zh-CN" sz="2000" kern="100" dirty="0">
              <a:effectLst/>
              <a:latin typeface="+mn-ea"/>
              <a:ea typeface="+mn-ea"/>
              <a:cs typeface="Times New Roman" panose="02020603050405020304" pitchFamily="18" charset="0"/>
            </a:endParaRPr>
          </a:p>
          <a:p>
            <a:pPr marL="266700" marR="0" indent="266700" algn="just">
              <a:lnSpc>
                <a:spcPct val="150000"/>
              </a:lnSpc>
              <a:spcBef>
                <a:spcPts val="0"/>
              </a:spcBef>
              <a:spcAft>
                <a:spcPts val="0"/>
              </a:spcAft>
            </a:pPr>
            <a:r>
              <a:rPr lang="en-US" altLang="zh-CN" sz="2000" kern="100" dirty="0">
                <a:solidFill>
                  <a:srgbClr val="000000"/>
                </a:solidFill>
                <a:effectLst/>
                <a:latin typeface="+mn-ea"/>
                <a:ea typeface="+mn-ea"/>
                <a:cs typeface="楷体" panose="02010609060101010101" pitchFamily="49" charset="-122"/>
              </a:rPr>
              <a:t>R2(config-router)#no auto-summary </a:t>
            </a:r>
            <a:endParaRPr lang="en-US" altLang="zh-CN" sz="2000" kern="100" dirty="0">
              <a:effectLst/>
              <a:latin typeface="+mn-ea"/>
              <a:ea typeface="+mn-ea"/>
              <a:cs typeface="Times New Roman" panose="02020603050405020304" pitchFamily="18" charset="0"/>
            </a:endParaRPr>
          </a:p>
          <a:p>
            <a:pPr marL="266700" marR="0" indent="266700" algn="just">
              <a:lnSpc>
                <a:spcPct val="150000"/>
              </a:lnSpc>
              <a:spcBef>
                <a:spcPts val="0"/>
              </a:spcBef>
              <a:spcAft>
                <a:spcPts val="0"/>
              </a:spcAft>
            </a:pPr>
            <a:r>
              <a:rPr lang="en-US" altLang="zh-CN" sz="2000" kern="100" dirty="0">
                <a:solidFill>
                  <a:srgbClr val="000000"/>
                </a:solidFill>
                <a:effectLst/>
                <a:latin typeface="+mn-ea"/>
                <a:ea typeface="+mn-ea"/>
                <a:cs typeface="楷体" panose="02010609060101010101" pitchFamily="49" charset="-122"/>
              </a:rPr>
              <a:t>R2(config-router)#network 192.168.1.0</a:t>
            </a:r>
            <a:endParaRPr lang="en-US" altLang="zh-CN" sz="2000" kern="100" dirty="0">
              <a:effectLst/>
              <a:latin typeface="+mn-ea"/>
              <a:ea typeface="+mn-ea"/>
              <a:cs typeface="Times New Roman" panose="02020603050405020304" pitchFamily="18" charset="0"/>
            </a:endParaRPr>
          </a:p>
          <a:p>
            <a:pPr marL="266700" marR="0" indent="266700" algn="just">
              <a:lnSpc>
                <a:spcPct val="150000"/>
              </a:lnSpc>
              <a:spcBef>
                <a:spcPts val="0"/>
              </a:spcBef>
              <a:spcAft>
                <a:spcPts val="0"/>
              </a:spcAft>
            </a:pPr>
            <a:r>
              <a:rPr lang="en-US" altLang="zh-CN" sz="2000" kern="100" dirty="0">
                <a:solidFill>
                  <a:srgbClr val="000000"/>
                </a:solidFill>
                <a:effectLst/>
                <a:latin typeface="+mn-ea"/>
                <a:ea typeface="+mn-ea"/>
                <a:cs typeface="楷体" panose="02010609060101010101" pitchFamily="49" charset="-122"/>
              </a:rPr>
              <a:t>R2(config-router)#network 192.168.2.0</a:t>
            </a:r>
            <a:endParaRPr lang="en-US" altLang="zh-CN" sz="2000" kern="100" dirty="0">
              <a:effectLst/>
              <a:latin typeface="+mn-ea"/>
              <a:ea typeface="+mn-ea"/>
              <a:cs typeface="Times New Roman" panose="02020603050405020304" pitchFamily="18" charset="0"/>
            </a:endParaRPr>
          </a:p>
          <a:p>
            <a:pPr marL="266700" marR="0" indent="266700" algn="just">
              <a:lnSpc>
                <a:spcPct val="150000"/>
              </a:lnSpc>
              <a:spcBef>
                <a:spcPts val="0"/>
              </a:spcBef>
              <a:spcAft>
                <a:spcPts val="0"/>
              </a:spcAft>
            </a:pPr>
            <a:r>
              <a:rPr lang="en-US" altLang="zh-CN" sz="2000" kern="100" dirty="0">
                <a:solidFill>
                  <a:srgbClr val="000000"/>
                </a:solidFill>
                <a:effectLst/>
                <a:latin typeface="+mn-ea"/>
                <a:ea typeface="+mn-ea"/>
                <a:cs typeface="楷体" panose="02010609060101010101" pitchFamily="49" charset="-122"/>
              </a:rPr>
              <a:t>R2(config-router)#exit</a:t>
            </a:r>
            <a:endParaRPr lang="en-US" altLang="zh-CN" sz="2000" kern="100" dirty="0">
              <a:effectLst/>
              <a:latin typeface="+mn-ea"/>
              <a:ea typeface="+mn-ea"/>
              <a:cs typeface="Times New Roman" panose="02020603050405020304" pitchFamily="18" charset="0"/>
            </a:endParaRPr>
          </a:p>
        </p:txBody>
      </p:sp>
      <p:sp>
        <p:nvSpPr>
          <p:cNvPr id="8" name="文本框 7"/>
          <p:cNvSpPr txBox="1"/>
          <p:nvPr/>
        </p:nvSpPr>
        <p:spPr>
          <a:xfrm>
            <a:off x="5769203" y="1812725"/>
            <a:ext cx="6431692" cy="3271280"/>
          </a:xfrm>
          <a:prstGeom prst="rect">
            <a:avLst/>
          </a:prstGeom>
          <a:noFill/>
        </p:spPr>
        <p:txBody>
          <a:bodyPr wrap="square">
            <a:spAutoFit/>
          </a:bodyPr>
          <a:lstStyle/>
          <a:p>
            <a:pPr marL="266700" marR="0" indent="266700" algn="just">
              <a:lnSpc>
                <a:spcPct val="150000"/>
              </a:lnSpc>
              <a:spcBef>
                <a:spcPts val="0"/>
              </a:spcBef>
              <a:spcAft>
                <a:spcPts val="0"/>
              </a:spcAft>
            </a:pPr>
            <a:r>
              <a:rPr lang="en-US" altLang="zh-CN" sz="2000" b="1" kern="100" dirty="0">
                <a:solidFill>
                  <a:srgbClr val="000000"/>
                </a:solidFill>
                <a:effectLst/>
                <a:latin typeface="+mn-ea"/>
                <a:ea typeface="+mn-ea"/>
                <a:cs typeface="楷体" panose="02010609060101010101" pitchFamily="49" charset="-122"/>
              </a:rPr>
              <a:t>R3</a:t>
            </a:r>
            <a:r>
              <a:rPr lang="zh-CN" altLang="en-US" sz="2000" b="1" kern="100" dirty="0">
                <a:solidFill>
                  <a:srgbClr val="000000"/>
                </a:solidFill>
                <a:effectLst/>
                <a:latin typeface="+mn-ea"/>
                <a:ea typeface="+mn-ea"/>
                <a:cs typeface="楷体" panose="02010609060101010101" pitchFamily="49" charset="-122"/>
              </a:rPr>
              <a:t>配置：</a:t>
            </a:r>
            <a:endParaRPr lang="zh-CN" altLang="en-US" sz="2000" b="1" kern="100" dirty="0">
              <a:effectLst/>
              <a:latin typeface="+mn-ea"/>
              <a:ea typeface="+mn-ea"/>
              <a:cs typeface="Times New Roman" panose="02020603050405020304" pitchFamily="18" charset="0"/>
            </a:endParaRPr>
          </a:p>
          <a:p>
            <a:pPr marL="266700" marR="0" indent="266700" algn="just">
              <a:lnSpc>
                <a:spcPct val="150000"/>
              </a:lnSpc>
              <a:spcBef>
                <a:spcPts val="0"/>
              </a:spcBef>
              <a:spcAft>
                <a:spcPts val="0"/>
              </a:spcAft>
            </a:pPr>
            <a:r>
              <a:rPr lang="en-US" altLang="zh-CN" sz="2000" kern="100" dirty="0">
                <a:solidFill>
                  <a:srgbClr val="000000"/>
                </a:solidFill>
                <a:effectLst/>
                <a:latin typeface="+mn-ea"/>
                <a:ea typeface="+mn-ea"/>
                <a:cs typeface="楷体" panose="02010609060101010101" pitchFamily="49" charset="-122"/>
              </a:rPr>
              <a:t>R3(config)#router rip</a:t>
            </a:r>
            <a:endParaRPr lang="en-US" altLang="zh-CN" sz="2000" kern="100" dirty="0">
              <a:effectLst/>
              <a:latin typeface="+mn-ea"/>
              <a:ea typeface="+mn-ea"/>
              <a:cs typeface="Times New Roman" panose="02020603050405020304" pitchFamily="18" charset="0"/>
            </a:endParaRPr>
          </a:p>
          <a:p>
            <a:pPr marL="266700" marR="0" indent="266700" algn="just">
              <a:lnSpc>
                <a:spcPct val="150000"/>
              </a:lnSpc>
              <a:spcBef>
                <a:spcPts val="0"/>
              </a:spcBef>
              <a:spcAft>
                <a:spcPts val="0"/>
              </a:spcAft>
            </a:pPr>
            <a:r>
              <a:rPr lang="en-US" altLang="zh-CN" sz="2000" kern="100" dirty="0">
                <a:solidFill>
                  <a:srgbClr val="000000"/>
                </a:solidFill>
                <a:effectLst/>
                <a:latin typeface="+mn-ea"/>
                <a:ea typeface="+mn-ea"/>
                <a:cs typeface="楷体" panose="02010609060101010101" pitchFamily="49" charset="-122"/>
              </a:rPr>
              <a:t>R3(config-router)#version 2</a:t>
            </a:r>
            <a:endParaRPr lang="en-US" altLang="zh-CN" sz="2000" kern="100" dirty="0">
              <a:effectLst/>
              <a:latin typeface="+mn-ea"/>
              <a:ea typeface="+mn-ea"/>
              <a:cs typeface="Times New Roman" panose="02020603050405020304" pitchFamily="18" charset="0"/>
            </a:endParaRPr>
          </a:p>
          <a:p>
            <a:pPr marL="266700" marR="0" indent="266700" algn="just">
              <a:lnSpc>
                <a:spcPct val="150000"/>
              </a:lnSpc>
              <a:spcBef>
                <a:spcPts val="0"/>
              </a:spcBef>
              <a:spcAft>
                <a:spcPts val="0"/>
              </a:spcAft>
            </a:pPr>
            <a:r>
              <a:rPr lang="en-US" altLang="zh-CN" sz="2000" kern="100" dirty="0">
                <a:solidFill>
                  <a:srgbClr val="000000"/>
                </a:solidFill>
                <a:effectLst/>
                <a:latin typeface="+mn-ea"/>
                <a:ea typeface="+mn-ea"/>
                <a:cs typeface="楷体" panose="02010609060101010101" pitchFamily="49" charset="-122"/>
              </a:rPr>
              <a:t>R3(config-router)#no auto-summary </a:t>
            </a:r>
            <a:endParaRPr lang="en-US" altLang="zh-CN" sz="2000" kern="100" dirty="0">
              <a:effectLst/>
              <a:latin typeface="+mn-ea"/>
              <a:ea typeface="+mn-ea"/>
              <a:cs typeface="Times New Roman" panose="02020603050405020304" pitchFamily="18" charset="0"/>
            </a:endParaRPr>
          </a:p>
          <a:p>
            <a:pPr marL="266700" marR="0" indent="266700" algn="just">
              <a:lnSpc>
                <a:spcPct val="150000"/>
              </a:lnSpc>
              <a:spcBef>
                <a:spcPts val="0"/>
              </a:spcBef>
              <a:spcAft>
                <a:spcPts val="0"/>
              </a:spcAft>
            </a:pPr>
            <a:r>
              <a:rPr lang="en-US" altLang="zh-CN" sz="2000" kern="100" dirty="0">
                <a:solidFill>
                  <a:srgbClr val="000000"/>
                </a:solidFill>
                <a:effectLst/>
                <a:latin typeface="+mn-ea"/>
                <a:ea typeface="+mn-ea"/>
                <a:cs typeface="楷体" panose="02010609060101010101" pitchFamily="49" charset="-122"/>
              </a:rPr>
              <a:t>R3(config-router)#network 192.168.2.0</a:t>
            </a:r>
            <a:endParaRPr lang="en-US" altLang="zh-CN" sz="2000" kern="100" dirty="0">
              <a:effectLst/>
              <a:latin typeface="+mn-ea"/>
              <a:ea typeface="+mn-ea"/>
              <a:cs typeface="Times New Roman" panose="02020603050405020304" pitchFamily="18" charset="0"/>
            </a:endParaRPr>
          </a:p>
          <a:p>
            <a:pPr marL="266700" marR="0" indent="266700" algn="just">
              <a:lnSpc>
                <a:spcPct val="150000"/>
              </a:lnSpc>
              <a:spcBef>
                <a:spcPts val="0"/>
              </a:spcBef>
              <a:spcAft>
                <a:spcPts val="0"/>
              </a:spcAft>
            </a:pPr>
            <a:r>
              <a:rPr lang="en-US" altLang="zh-CN" sz="2000" kern="100" dirty="0">
                <a:solidFill>
                  <a:srgbClr val="000000"/>
                </a:solidFill>
                <a:effectLst/>
                <a:latin typeface="+mn-ea"/>
                <a:ea typeface="+mn-ea"/>
                <a:cs typeface="楷体" panose="02010609060101010101" pitchFamily="49" charset="-122"/>
              </a:rPr>
              <a:t>R3(config-router)#network 10.0.0.0 </a:t>
            </a:r>
            <a:endParaRPr lang="en-US" altLang="zh-CN" sz="2000" kern="100" dirty="0">
              <a:effectLst/>
              <a:latin typeface="+mn-ea"/>
              <a:ea typeface="+mn-ea"/>
              <a:cs typeface="Times New Roman" panose="02020603050405020304" pitchFamily="18" charset="0"/>
            </a:endParaRPr>
          </a:p>
          <a:p>
            <a:pPr marL="266700" marR="0" indent="266700" algn="just">
              <a:lnSpc>
                <a:spcPct val="150000"/>
              </a:lnSpc>
              <a:spcBef>
                <a:spcPts val="0"/>
              </a:spcBef>
              <a:spcAft>
                <a:spcPts val="0"/>
              </a:spcAft>
            </a:pPr>
            <a:r>
              <a:rPr lang="en-US" altLang="zh-CN" sz="2000" kern="100" dirty="0">
                <a:solidFill>
                  <a:srgbClr val="000000"/>
                </a:solidFill>
                <a:effectLst/>
                <a:latin typeface="+mn-ea"/>
                <a:ea typeface="+mn-ea"/>
                <a:cs typeface="楷体" panose="02010609060101010101" pitchFamily="49" charset="-122"/>
              </a:rPr>
              <a:t>R3(config-router)#exit</a:t>
            </a:r>
            <a:endParaRPr lang="zh-CN" altLang="en-US" sz="2000" dirty="0">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nvGrpSpPr>
        <p:grpSpPr>
          <a:xfrm>
            <a:off x="539338" y="726169"/>
            <a:ext cx="11780077" cy="0"/>
            <a:chOff x="503625" y="726011"/>
            <a:chExt cx="11780723" cy="0"/>
          </a:xfrm>
        </p:grpSpPr>
        <p:cxnSp>
          <p:nvCxnSpPr>
            <p:cNvPr id="60" name="直接连接符 59"/>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8"/>
          <p:cNvSpPr txBox="1"/>
          <p:nvPr/>
        </p:nvSpPr>
        <p:spPr>
          <a:xfrm>
            <a:off x="4443776" y="397999"/>
            <a:ext cx="3948938" cy="307340"/>
          </a:xfrm>
          <a:prstGeom prst="rect">
            <a:avLst/>
          </a:prstGeom>
          <a:noFill/>
        </p:spPr>
        <p:txBody>
          <a:bodyPr wrap="square" lIns="0" tIns="0" rIns="0" bIns="0" rtlCol="0" anchor="ctr">
            <a:spAutoFit/>
          </a:bodyPr>
          <a:lstStyle/>
          <a:p>
            <a:pPr algn="ctr"/>
            <a:r>
              <a:rPr lang="zh-CN" altLang="en-US" sz="20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配置验证</a:t>
            </a:r>
            <a:endParaRPr lang="zh-CN" sz="20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 name="文本框 5"/>
          <p:cNvSpPr txBox="1"/>
          <p:nvPr/>
        </p:nvSpPr>
        <p:spPr>
          <a:xfrm>
            <a:off x="657855" y="1072596"/>
            <a:ext cx="7844990" cy="559769"/>
          </a:xfrm>
          <a:prstGeom prst="rect">
            <a:avLst/>
          </a:prstGeom>
          <a:noFill/>
        </p:spPr>
        <p:txBody>
          <a:bodyPr wrap="square">
            <a:spAutoFit/>
          </a:bodyPr>
          <a:lstStyle/>
          <a:p>
            <a:pPr marL="266700" marR="0" algn="just">
              <a:lnSpc>
                <a:spcPct val="150000"/>
              </a:lnSpc>
              <a:spcBef>
                <a:spcPts val="0"/>
              </a:spcBef>
              <a:spcAft>
                <a:spcPts val="0"/>
              </a:spcAft>
            </a:pPr>
            <a:r>
              <a:rPr lang="zh-CN" altLang="en-US" sz="2400" kern="100" dirty="0">
                <a:effectLst/>
                <a:latin typeface="+mn-ea"/>
                <a:ea typeface="+mn-ea"/>
                <a:cs typeface="宋体" panose="02010600030101010101" pitchFamily="2" charset="-122"/>
              </a:rPr>
              <a:t>查看路由表可查看到</a:t>
            </a:r>
            <a:r>
              <a:rPr lang="en-US" altLang="zh-CN" sz="2400" kern="100" dirty="0">
                <a:effectLst/>
                <a:latin typeface="+mn-ea"/>
                <a:ea typeface="+mn-ea"/>
                <a:cs typeface="宋体" panose="02010600030101010101" pitchFamily="2" charset="-122"/>
              </a:rPr>
              <a:t>3</a:t>
            </a:r>
            <a:r>
              <a:rPr lang="zh-CN" altLang="en-US" sz="2400" kern="100" dirty="0">
                <a:effectLst/>
                <a:latin typeface="+mn-ea"/>
                <a:ea typeface="+mn-ea"/>
                <a:cs typeface="宋体" panose="02010600030101010101" pitchFamily="2" charset="-122"/>
              </a:rPr>
              <a:t>个路由器收到的</a:t>
            </a:r>
            <a:r>
              <a:rPr lang="en-US" altLang="zh-CN" sz="2400" kern="100" dirty="0">
                <a:effectLst/>
                <a:latin typeface="+mn-ea"/>
                <a:ea typeface="+mn-ea"/>
                <a:cs typeface="宋体" panose="02010600030101010101" pitchFamily="2" charset="-122"/>
              </a:rPr>
              <a:t>RIP</a:t>
            </a:r>
            <a:r>
              <a:rPr lang="zh-CN" altLang="en-US" sz="2400" kern="100" dirty="0">
                <a:effectLst/>
                <a:latin typeface="+mn-ea"/>
                <a:ea typeface="+mn-ea"/>
                <a:cs typeface="宋体" panose="02010600030101010101" pitchFamily="2" charset="-122"/>
              </a:rPr>
              <a:t>路由条目如下</a:t>
            </a:r>
            <a:endParaRPr lang="zh-CN" altLang="en-US" sz="2400" kern="100" dirty="0">
              <a:effectLst/>
              <a:latin typeface="+mn-ea"/>
              <a:ea typeface="+mn-ea"/>
              <a:cs typeface="Times New Roman" panose="02020603050405020304" pitchFamily="18" charset="0"/>
            </a:endParaRPr>
          </a:p>
        </p:txBody>
      </p:sp>
      <p:pic>
        <p:nvPicPr>
          <p:cNvPr id="8" name="图片 7"/>
          <p:cNvPicPr>
            <a:picLocks noChangeAspect="1"/>
          </p:cNvPicPr>
          <p:nvPr/>
        </p:nvPicPr>
        <p:blipFill>
          <a:blip r:embed="rId1"/>
          <a:stretch>
            <a:fillRect/>
          </a:stretch>
        </p:blipFill>
        <p:spPr>
          <a:xfrm>
            <a:off x="1008053" y="2256081"/>
            <a:ext cx="9134475" cy="704850"/>
          </a:xfrm>
          <a:prstGeom prst="rect">
            <a:avLst/>
          </a:prstGeom>
        </p:spPr>
      </p:pic>
      <p:pic>
        <p:nvPicPr>
          <p:cNvPr id="11" name="图片 10"/>
          <p:cNvPicPr>
            <a:picLocks noChangeAspect="1"/>
          </p:cNvPicPr>
          <p:nvPr/>
        </p:nvPicPr>
        <p:blipFill>
          <a:blip r:embed="rId2"/>
          <a:stretch>
            <a:fillRect/>
          </a:stretch>
        </p:blipFill>
        <p:spPr>
          <a:xfrm>
            <a:off x="1028610" y="3438759"/>
            <a:ext cx="9115425" cy="695325"/>
          </a:xfrm>
          <a:prstGeom prst="rect">
            <a:avLst/>
          </a:prstGeom>
        </p:spPr>
      </p:pic>
      <p:pic>
        <p:nvPicPr>
          <p:cNvPr id="13" name="图片 12"/>
          <p:cNvPicPr>
            <a:picLocks noChangeAspect="1"/>
          </p:cNvPicPr>
          <p:nvPr/>
        </p:nvPicPr>
        <p:blipFill>
          <a:blip r:embed="rId3"/>
          <a:stretch>
            <a:fillRect/>
          </a:stretch>
        </p:blipFill>
        <p:spPr>
          <a:xfrm>
            <a:off x="993765" y="4660377"/>
            <a:ext cx="9163050" cy="695325"/>
          </a:xfrm>
          <a:prstGeom prst="rect">
            <a:avLst/>
          </a:prstGeom>
        </p:spPr>
      </p:pic>
      <p:sp>
        <p:nvSpPr>
          <p:cNvPr id="15" name="文本框 14"/>
          <p:cNvSpPr txBox="1"/>
          <p:nvPr/>
        </p:nvSpPr>
        <p:spPr>
          <a:xfrm>
            <a:off x="767573" y="1752605"/>
            <a:ext cx="6431692" cy="460382"/>
          </a:xfrm>
          <a:prstGeom prst="rect">
            <a:avLst/>
          </a:prstGeom>
          <a:noFill/>
        </p:spPr>
        <p:txBody>
          <a:bodyPr wrap="square">
            <a:spAutoFit/>
          </a:bodyPr>
          <a:lstStyle/>
          <a:p>
            <a:pPr marL="266700" marR="0" algn="just">
              <a:lnSpc>
                <a:spcPct val="150000"/>
              </a:lnSpc>
              <a:spcBef>
                <a:spcPts val="0"/>
              </a:spcBef>
              <a:spcAft>
                <a:spcPts val="0"/>
              </a:spcAft>
            </a:pPr>
            <a:r>
              <a:rPr lang="en-US" altLang="zh-CN" sz="1800" kern="100" dirty="0">
                <a:effectLst/>
                <a:latin typeface="+mn-ea"/>
                <a:ea typeface="+mn-ea"/>
                <a:cs typeface="宋体" panose="02010600030101010101" pitchFamily="2" charset="-122"/>
              </a:rPr>
              <a:t>R1</a:t>
            </a:r>
            <a:r>
              <a:rPr lang="zh-CN" altLang="en-US" sz="1800" kern="100" dirty="0">
                <a:effectLst/>
                <a:latin typeface="+mn-ea"/>
                <a:ea typeface="+mn-ea"/>
                <a:cs typeface="宋体" panose="02010600030101010101" pitchFamily="2" charset="-122"/>
              </a:rPr>
              <a:t>：</a:t>
            </a:r>
            <a:endParaRPr lang="en-US" altLang="zh-CN" sz="1800" kern="100" dirty="0">
              <a:effectLst/>
              <a:latin typeface="+mn-ea"/>
              <a:ea typeface="+mn-ea"/>
              <a:cs typeface="Times New Roman" panose="02020603050405020304" pitchFamily="18" charset="0"/>
            </a:endParaRPr>
          </a:p>
        </p:txBody>
      </p:sp>
      <p:sp>
        <p:nvSpPr>
          <p:cNvPr id="16" name="文本框 15"/>
          <p:cNvSpPr txBox="1"/>
          <p:nvPr/>
        </p:nvSpPr>
        <p:spPr>
          <a:xfrm>
            <a:off x="767573" y="3052375"/>
            <a:ext cx="6431692" cy="460382"/>
          </a:xfrm>
          <a:prstGeom prst="rect">
            <a:avLst/>
          </a:prstGeom>
          <a:noFill/>
        </p:spPr>
        <p:txBody>
          <a:bodyPr wrap="square">
            <a:spAutoFit/>
          </a:bodyPr>
          <a:lstStyle/>
          <a:p>
            <a:pPr marL="266700" marR="0" algn="just">
              <a:lnSpc>
                <a:spcPct val="150000"/>
              </a:lnSpc>
              <a:spcBef>
                <a:spcPts val="0"/>
              </a:spcBef>
              <a:spcAft>
                <a:spcPts val="0"/>
              </a:spcAft>
            </a:pPr>
            <a:r>
              <a:rPr lang="en-US" altLang="zh-CN" sz="1800" kern="100" dirty="0">
                <a:effectLst/>
                <a:latin typeface="+mn-ea"/>
                <a:ea typeface="+mn-ea"/>
                <a:cs typeface="宋体" panose="02010600030101010101" pitchFamily="2" charset="-122"/>
              </a:rPr>
              <a:t>R2</a:t>
            </a:r>
            <a:r>
              <a:rPr lang="zh-CN" altLang="en-US" sz="1800" kern="100" dirty="0">
                <a:effectLst/>
                <a:latin typeface="+mn-ea"/>
                <a:ea typeface="+mn-ea"/>
                <a:cs typeface="宋体" panose="02010600030101010101" pitchFamily="2" charset="-122"/>
              </a:rPr>
              <a:t>：</a:t>
            </a:r>
            <a:endParaRPr lang="en-US" altLang="zh-CN" sz="1800" kern="100" dirty="0">
              <a:effectLst/>
              <a:latin typeface="+mn-ea"/>
              <a:ea typeface="+mn-ea"/>
              <a:cs typeface="Times New Roman" panose="02020603050405020304" pitchFamily="18" charset="0"/>
            </a:endParaRPr>
          </a:p>
        </p:txBody>
      </p:sp>
      <p:sp>
        <p:nvSpPr>
          <p:cNvPr id="17" name="文本框 16"/>
          <p:cNvSpPr txBox="1"/>
          <p:nvPr/>
        </p:nvSpPr>
        <p:spPr>
          <a:xfrm>
            <a:off x="767573" y="4254775"/>
            <a:ext cx="6431692" cy="460382"/>
          </a:xfrm>
          <a:prstGeom prst="rect">
            <a:avLst/>
          </a:prstGeom>
          <a:noFill/>
        </p:spPr>
        <p:txBody>
          <a:bodyPr wrap="square">
            <a:spAutoFit/>
          </a:bodyPr>
          <a:lstStyle/>
          <a:p>
            <a:pPr marL="266700" marR="0" algn="just">
              <a:lnSpc>
                <a:spcPct val="150000"/>
              </a:lnSpc>
              <a:spcBef>
                <a:spcPts val="0"/>
              </a:spcBef>
              <a:spcAft>
                <a:spcPts val="0"/>
              </a:spcAft>
            </a:pPr>
            <a:r>
              <a:rPr lang="en-US" altLang="zh-CN" sz="1800" kern="100" dirty="0">
                <a:effectLst/>
                <a:latin typeface="+mn-ea"/>
                <a:ea typeface="+mn-ea"/>
                <a:cs typeface="宋体" panose="02010600030101010101" pitchFamily="2" charset="-122"/>
              </a:rPr>
              <a:t>R3</a:t>
            </a:r>
            <a:r>
              <a:rPr lang="zh-CN" altLang="en-US" sz="1800" kern="100" dirty="0">
                <a:effectLst/>
                <a:latin typeface="+mn-ea"/>
                <a:ea typeface="+mn-ea"/>
                <a:cs typeface="宋体" panose="02010600030101010101" pitchFamily="2" charset="-122"/>
              </a:rPr>
              <a:t>：</a:t>
            </a:r>
            <a:endParaRPr lang="en-US" altLang="zh-CN" sz="1800" kern="100" dirty="0">
              <a:effectLst/>
              <a:latin typeface="+mn-ea"/>
              <a:ea typeface="+mn-ea"/>
              <a:cs typeface="Times New Roman" panose="02020603050405020304" pitchFamily="18" charset="0"/>
            </a:endParaRPr>
          </a:p>
        </p:txBody>
      </p:sp>
      <p:sp>
        <p:nvSpPr>
          <p:cNvPr id="19" name="文本框 18"/>
          <p:cNvSpPr txBox="1"/>
          <p:nvPr/>
        </p:nvSpPr>
        <p:spPr>
          <a:xfrm>
            <a:off x="918891" y="5469408"/>
            <a:ext cx="10861163" cy="875881"/>
          </a:xfrm>
          <a:prstGeom prst="rect">
            <a:avLst/>
          </a:prstGeom>
          <a:noFill/>
        </p:spPr>
        <p:txBody>
          <a:bodyPr wrap="square">
            <a:spAutoFit/>
          </a:bodyPr>
          <a:lstStyle/>
          <a:p>
            <a:pPr marL="0" marR="0" indent="266700" algn="just">
              <a:lnSpc>
                <a:spcPct val="150000"/>
              </a:lnSpc>
              <a:spcBef>
                <a:spcPts val="0"/>
              </a:spcBef>
              <a:spcAft>
                <a:spcPts val="0"/>
              </a:spcAft>
            </a:pPr>
            <a:r>
              <a:rPr lang="zh-CN" altLang="en-US" sz="1800" kern="100" dirty="0">
                <a:solidFill>
                  <a:srgbClr val="000000"/>
                </a:solidFill>
                <a:effectLst/>
                <a:latin typeface="仿宋" panose="02010609060101010101" pitchFamily="49" charset="-122"/>
                <a:ea typeface="仿宋" panose="02010609060101010101" pitchFamily="49" charset="-122"/>
                <a:cs typeface="楷体" panose="02010609060101010101" pitchFamily="49" charset="-122"/>
              </a:rPr>
              <a:t>通过查看</a:t>
            </a:r>
            <a:r>
              <a:rPr lang="en-US" altLang="zh-CN" sz="1800" kern="100" dirty="0">
                <a:solidFill>
                  <a:srgbClr val="000000"/>
                </a:solidFill>
                <a:effectLst/>
                <a:latin typeface="仿宋" panose="02010609060101010101" pitchFamily="49" charset="-122"/>
                <a:ea typeface="仿宋" panose="02010609060101010101" pitchFamily="49" charset="-122"/>
                <a:cs typeface="楷体" panose="02010609060101010101" pitchFamily="49" charset="-122"/>
              </a:rPr>
              <a:t>3</a:t>
            </a:r>
            <a:r>
              <a:rPr lang="zh-CN" altLang="en-US" sz="1800" kern="100" dirty="0">
                <a:solidFill>
                  <a:srgbClr val="000000"/>
                </a:solidFill>
                <a:effectLst/>
                <a:latin typeface="仿宋" panose="02010609060101010101" pitchFamily="49" charset="-122"/>
                <a:ea typeface="仿宋" panose="02010609060101010101" pitchFamily="49" charset="-122"/>
                <a:cs typeface="楷体" panose="02010609060101010101" pitchFamily="49" charset="-122"/>
              </a:rPr>
              <a:t>个路由设备的路由表，可发现子网</a:t>
            </a:r>
            <a:r>
              <a:rPr lang="en-US" altLang="zh-CN" sz="1800" kern="100" dirty="0">
                <a:solidFill>
                  <a:srgbClr val="000000"/>
                </a:solidFill>
                <a:effectLst/>
                <a:latin typeface="仿宋" panose="02010609060101010101" pitchFamily="49" charset="-122"/>
                <a:ea typeface="仿宋" panose="02010609060101010101" pitchFamily="49" charset="-122"/>
                <a:cs typeface="楷体" panose="02010609060101010101" pitchFamily="49" charset="-122"/>
              </a:rPr>
              <a:t>10.1.1.0/24</a:t>
            </a:r>
            <a:r>
              <a:rPr lang="zh-CN" altLang="en-US" sz="1800" kern="100" dirty="0">
                <a:solidFill>
                  <a:srgbClr val="000000"/>
                </a:solidFill>
                <a:effectLst/>
                <a:latin typeface="仿宋" panose="02010609060101010101" pitchFamily="49" charset="-122"/>
                <a:ea typeface="仿宋" panose="02010609060101010101" pitchFamily="49" charset="-122"/>
                <a:cs typeface="楷体" panose="02010609060101010101" pitchFamily="49" charset="-122"/>
              </a:rPr>
              <a:t>和</a:t>
            </a:r>
            <a:r>
              <a:rPr lang="en-US" altLang="zh-CN" sz="1800" kern="100" dirty="0">
                <a:solidFill>
                  <a:srgbClr val="000000"/>
                </a:solidFill>
                <a:effectLst/>
                <a:latin typeface="仿宋" panose="02010609060101010101" pitchFamily="49" charset="-122"/>
                <a:ea typeface="仿宋" panose="02010609060101010101" pitchFamily="49" charset="-122"/>
                <a:cs typeface="楷体" panose="02010609060101010101" pitchFamily="49" charset="-122"/>
              </a:rPr>
              <a:t>10.4.1.0/24</a:t>
            </a:r>
            <a:r>
              <a:rPr lang="zh-CN" altLang="en-US" sz="1800" kern="100" dirty="0">
                <a:solidFill>
                  <a:srgbClr val="000000"/>
                </a:solidFill>
                <a:effectLst/>
                <a:latin typeface="仿宋" panose="02010609060101010101" pitchFamily="49" charset="-122"/>
                <a:ea typeface="仿宋" panose="02010609060101010101" pitchFamily="49" charset="-122"/>
                <a:cs typeface="楷体" panose="02010609060101010101" pitchFamily="49" charset="-122"/>
              </a:rPr>
              <a:t>能在关闭了自动汇总的</a:t>
            </a:r>
            <a:r>
              <a:rPr lang="en-US" altLang="zh-CN" sz="1800" kern="100" dirty="0">
                <a:solidFill>
                  <a:srgbClr val="000000"/>
                </a:solidFill>
                <a:effectLst/>
                <a:latin typeface="仿宋" panose="02010609060101010101" pitchFamily="49" charset="-122"/>
                <a:ea typeface="仿宋" panose="02010609060101010101" pitchFamily="49" charset="-122"/>
                <a:cs typeface="楷体" panose="02010609060101010101" pitchFamily="49" charset="-122"/>
              </a:rPr>
              <a:t>RIPV2</a:t>
            </a:r>
            <a:r>
              <a:rPr lang="zh-CN" altLang="en-US" sz="1800" kern="100" dirty="0">
                <a:solidFill>
                  <a:srgbClr val="000000"/>
                </a:solidFill>
                <a:effectLst/>
                <a:latin typeface="仿宋" panose="02010609060101010101" pitchFamily="49" charset="-122"/>
                <a:ea typeface="仿宋" panose="02010609060101010101" pitchFamily="49" charset="-122"/>
                <a:cs typeface="楷体" panose="02010609060101010101" pitchFamily="49" charset="-122"/>
              </a:rPr>
              <a:t>中以子网形式正常传递。</a:t>
            </a:r>
            <a:endParaRPr lang="zh-CN" altLang="en-US"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8"/>
          <p:cNvSpPr txBox="1"/>
          <p:nvPr/>
        </p:nvSpPr>
        <p:spPr>
          <a:xfrm>
            <a:off x="4565655" y="390337"/>
            <a:ext cx="3948938" cy="307340"/>
          </a:xfrm>
          <a:prstGeom prst="rect">
            <a:avLst/>
          </a:prstGeom>
          <a:noFill/>
        </p:spPr>
        <p:txBody>
          <a:bodyPr wrap="square" lIns="0" tIns="0" rIns="0" bIns="0" rtlCol="0" anchor="ctr">
            <a:spAutoFit/>
          </a:bodyPr>
          <a:lstStyle/>
          <a:p>
            <a:pPr algn="ctr"/>
            <a:r>
              <a:rPr lang="zh-CN" altLang="en-US" sz="2000" dirty="0">
                <a:solidFill>
                  <a:schemeClr val="bg1">
                    <a:lumMod val="6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配置信息（自动汇总）</a:t>
            </a:r>
            <a:endParaRPr sz="2000" dirty="0">
              <a:solidFill>
                <a:schemeClr val="bg1">
                  <a:lumMod val="6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59" name="组合 58"/>
          <p:cNvGrpSpPr/>
          <p:nvPr/>
        </p:nvGrpSpPr>
        <p:grpSpPr>
          <a:xfrm>
            <a:off x="539338" y="726169"/>
            <a:ext cx="11780077" cy="0"/>
            <a:chOff x="503625" y="726011"/>
            <a:chExt cx="11780723" cy="0"/>
          </a:xfrm>
        </p:grpSpPr>
        <p:cxnSp>
          <p:nvCxnSpPr>
            <p:cNvPr id="60" name="直接连接符 59"/>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100" name="文本框 99"/>
          <p:cNvSpPr txBox="1"/>
          <p:nvPr/>
        </p:nvSpPr>
        <p:spPr>
          <a:xfrm>
            <a:off x="838215" y="971045"/>
            <a:ext cx="9258480" cy="1477328"/>
          </a:xfrm>
          <a:prstGeom prst="rect">
            <a:avLst/>
          </a:prstGeom>
          <a:noFill/>
          <a:ln w="9525">
            <a:noFill/>
          </a:ln>
        </p:spPr>
        <p:txBody>
          <a:bodyPr wrap="square">
            <a:spAutoFit/>
          </a:bodyPr>
          <a:lstStyle/>
          <a:p>
            <a:pPr marL="0" marR="0" algn="just">
              <a:lnSpc>
                <a:spcPct val="150000"/>
              </a:lnSpc>
              <a:spcBef>
                <a:spcPts val="0"/>
              </a:spcBef>
              <a:spcAft>
                <a:spcPts val="0"/>
              </a:spcAft>
            </a:pPr>
            <a:r>
              <a:rPr lang="zh-CN" altLang="en-US" sz="2400" kern="100" dirty="0">
                <a:solidFill>
                  <a:srgbClr val="000000"/>
                </a:solidFill>
                <a:effectLst/>
                <a:latin typeface="+mn-ea"/>
                <a:ea typeface="+mn-ea"/>
                <a:cs typeface="楷体" panose="02010609060101010101" pitchFamily="49" charset="-122"/>
              </a:rPr>
              <a:t>如果使用</a:t>
            </a:r>
            <a:r>
              <a:rPr lang="en-US" altLang="zh-CN" sz="2400" kern="100" dirty="0">
                <a:solidFill>
                  <a:srgbClr val="000000"/>
                </a:solidFill>
                <a:effectLst/>
                <a:latin typeface="+mn-ea"/>
                <a:ea typeface="+mn-ea"/>
                <a:cs typeface="楷体" panose="02010609060101010101" pitchFamily="49" charset="-122"/>
              </a:rPr>
              <a:t>RIPv1</a:t>
            </a:r>
            <a:r>
              <a:rPr lang="zh-CN" altLang="en-US" sz="2400" kern="100" dirty="0">
                <a:solidFill>
                  <a:srgbClr val="000000"/>
                </a:solidFill>
                <a:effectLst/>
                <a:latin typeface="+mn-ea"/>
                <a:ea typeface="+mn-ea"/>
                <a:cs typeface="楷体" panose="02010609060101010101" pitchFamily="49" charset="-122"/>
              </a:rPr>
              <a:t>或</a:t>
            </a:r>
            <a:r>
              <a:rPr lang="en-US" altLang="zh-CN" sz="2400" kern="100" dirty="0">
                <a:solidFill>
                  <a:srgbClr val="000000"/>
                </a:solidFill>
                <a:effectLst/>
                <a:latin typeface="+mn-ea"/>
                <a:ea typeface="+mn-ea"/>
                <a:cs typeface="楷体" panose="02010609060101010101" pitchFamily="49" charset="-122"/>
              </a:rPr>
              <a:t>RIPv2</a:t>
            </a:r>
            <a:r>
              <a:rPr lang="zh-CN" altLang="en-US" sz="2400" kern="100" dirty="0">
                <a:solidFill>
                  <a:srgbClr val="000000"/>
                </a:solidFill>
                <a:effectLst/>
                <a:latin typeface="+mn-ea"/>
                <a:ea typeface="+mn-ea"/>
                <a:cs typeface="楷体" panose="02010609060101010101" pitchFamily="49" charset="-122"/>
              </a:rPr>
              <a:t>没有关闭自动汇总将会出现网络故障。</a:t>
            </a:r>
            <a:endParaRPr lang="en-US" altLang="zh-CN" sz="2400" kern="100" dirty="0">
              <a:solidFill>
                <a:srgbClr val="000000"/>
              </a:solidFill>
              <a:effectLst/>
              <a:latin typeface="+mn-ea"/>
              <a:ea typeface="+mn-ea"/>
              <a:cs typeface="楷体" panose="02010609060101010101" pitchFamily="49" charset="-122"/>
            </a:endParaRPr>
          </a:p>
          <a:p>
            <a:pPr algn="just">
              <a:lnSpc>
                <a:spcPct val="150000"/>
              </a:lnSpc>
              <a:spcBef>
                <a:spcPts val="0"/>
              </a:spcBef>
              <a:spcAft>
                <a:spcPts val="0"/>
              </a:spcAft>
            </a:pPr>
            <a:r>
              <a:rPr lang="zh-CN" altLang="en-US" sz="2400" kern="100" dirty="0">
                <a:solidFill>
                  <a:srgbClr val="000000"/>
                </a:solidFill>
                <a:effectLst/>
                <a:latin typeface="+mn-ea"/>
                <a:ea typeface="+mn-ea"/>
                <a:cs typeface="楷体" panose="02010609060101010101" pitchFamily="49" charset="-122"/>
              </a:rPr>
              <a:t>把</a:t>
            </a:r>
            <a:r>
              <a:rPr lang="en-US" altLang="zh-CN" sz="2400" kern="100" dirty="0">
                <a:solidFill>
                  <a:srgbClr val="000000"/>
                </a:solidFill>
                <a:effectLst/>
                <a:latin typeface="+mn-ea"/>
                <a:ea typeface="+mn-ea"/>
                <a:cs typeface="楷体" panose="02010609060101010101" pitchFamily="49" charset="-122"/>
              </a:rPr>
              <a:t>RIP</a:t>
            </a:r>
            <a:r>
              <a:rPr lang="zh-CN" altLang="en-US" sz="2400" kern="100" dirty="0">
                <a:solidFill>
                  <a:srgbClr val="000000"/>
                </a:solidFill>
                <a:effectLst/>
                <a:latin typeface="+mn-ea"/>
                <a:ea typeface="+mn-ea"/>
                <a:cs typeface="楷体" panose="02010609060101010101" pitchFamily="49" charset="-122"/>
              </a:rPr>
              <a:t>版本改为版本</a:t>
            </a:r>
            <a:r>
              <a:rPr lang="en-US" altLang="zh-CN" sz="2400" kern="100" dirty="0">
                <a:solidFill>
                  <a:srgbClr val="000000"/>
                </a:solidFill>
                <a:effectLst/>
                <a:latin typeface="+mn-ea"/>
                <a:ea typeface="+mn-ea"/>
                <a:cs typeface="楷体" panose="02010609060101010101" pitchFamily="49" charset="-122"/>
              </a:rPr>
              <a:t>1</a:t>
            </a:r>
            <a:r>
              <a:rPr lang="zh-CN" altLang="en-US" sz="2400" kern="100" dirty="0">
                <a:solidFill>
                  <a:srgbClr val="000000"/>
                </a:solidFill>
                <a:effectLst/>
                <a:latin typeface="+mn-ea"/>
                <a:ea typeface="+mn-ea"/>
                <a:cs typeface="楷体" panose="02010609060101010101" pitchFamily="49" charset="-122"/>
              </a:rPr>
              <a:t>来，观察路由表异同。</a:t>
            </a:r>
            <a:endParaRPr lang="zh-CN" altLang="en-US" sz="2400" kern="100" dirty="0">
              <a:effectLst/>
              <a:latin typeface="+mn-ea"/>
              <a:ea typeface="+mn-ea"/>
              <a:cs typeface="Times New Roman" panose="02020603050405020304" pitchFamily="18" charset="0"/>
            </a:endParaRPr>
          </a:p>
          <a:p>
            <a:pPr marL="0" marR="0" algn="just">
              <a:spcBef>
                <a:spcPts val="0"/>
              </a:spcBef>
              <a:spcAft>
                <a:spcPts val="0"/>
              </a:spcAft>
            </a:pPr>
            <a:endParaRPr lang="zh-CN" altLang="en-US"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 name="文本框 2"/>
          <p:cNvSpPr txBox="1"/>
          <p:nvPr/>
        </p:nvSpPr>
        <p:spPr>
          <a:xfrm>
            <a:off x="724737" y="2680466"/>
            <a:ext cx="9619200" cy="3322955"/>
          </a:xfrm>
          <a:prstGeom prst="rect">
            <a:avLst/>
          </a:prstGeom>
          <a:noFill/>
        </p:spPr>
        <p:txBody>
          <a:bodyPr wrap="square">
            <a:spAutoFit/>
          </a:bodyPr>
          <a:lstStyle/>
          <a:p>
            <a:pPr marL="0" marR="0" indent="266700" algn="just">
              <a:lnSpc>
                <a:spcPct val="150000"/>
              </a:lnSpc>
              <a:spcBef>
                <a:spcPts val="0"/>
              </a:spcBef>
              <a:spcAft>
                <a:spcPts val="0"/>
              </a:spcAft>
            </a:pPr>
            <a:r>
              <a:rPr lang="en-US" altLang="zh-CN" sz="2000" b="1" kern="100" dirty="0">
                <a:solidFill>
                  <a:srgbClr val="0E419A"/>
                </a:solidFill>
                <a:effectLst/>
                <a:latin typeface="黑体" panose="02010609060101010101" charset="-122"/>
                <a:ea typeface="黑体" panose="02010609060101010101" charset="-122"/>
                <a:cs typeface="黑体" panose="02010609060101010101" charset="-122"/>
              </a:rPr>
              <a:t>STEP 1</a:t>
            </a:r>
            <a:r>
              <a:rPr lang="zh-CN" altLang="en-US" sz="2000" b="1" kern="100" dirty="0">
                <a:solidFill>
                  <a:srgbClr val="0E419A"/>
                </a:solidFill>
                <a:effectLst/>
                <a:latin typeface="黑体" panose="02010609060101010101" charset="-122"/>
                <a:ea typeface="黑体" panose="02010609060101010101" charset="-122"/>
                <a:cs typeface="黑体" panose="02010609060101010101" charset="-122"/>
              </a:rPr>
              <a:t>：</a:t>
            </a:r>
            <a:r>
              <a:rPr lang="zh-CN" altLang="en-US" sz="2000" kern="100" dirty="0">
                <a:solidFill>
                  <a:srgbClr val="000000"/>
                </a:solidFill>
                <a:effectLst/>
                <a:latin typeface="黑体" panose="02010609060101010101" charset="-122"/>
                <a:ea typeface="黑体" panose="02010609060101010101" charset="-122"/>
                <a:cs typeface="黑体" panose="02010609060101010101" charset="-122"/>
              </a:rPr>
              <a:t>更改</a:t>
            </a:r>
            <a:r>
              <a:rPr lang="en-US" altLang="zh-CN" sz="2000" kern="100" dirty="0">
                <a:solidFill>
                  <a:srgbClr val="000000"/>
                </a:solidFill>
                <a:effectLst/>
                <a:latin typeface="黑体" panose="02010609060101010101" charset="-122"/>
                <a:ea typeface="黑体" panose="02010609060101010101" charset="-122"/>
                <a:cs typeface="黑体" panose="02010609060101010101" charset="-122"/>
              </a:rPr>
              <a:t>RIP</a:t>
            </a:r>
            <a:r>
              <a:rPr lang="zh-CN" altLang="en-US" sz="2000" kern="100" dirty="0">
                <a:solidFill>
                  <a:srgbClr val="000000"/>
                </a:solidFill>
                <a:effectLst/>
                <a:latin typeface="黑体" panose="02010609060101010101" charset="-122"/>
                <a:ea typeface="黑体" panose="02010609060101010101" charset="-122"/>
                <a:cs typeface="黑体" panose="02010609060101010101" charset="-122"/>
              </a:rPr>
              <a:t>版本</a:t>
            </a:r>
            <a:endParaRPr lang="zh-CN" altLang="en-US" sz="2000" kern="100" dirty="0">
              <a:effectLst/>
              <a:latin typeface="黑体" panose="02010609060101010101" charset="-122"/>
              <a:ea typeface="黑体" panose="02010609060101010101" charset="-122"/>
              <a:cs typeface="黑体" panose="02010609060101010101" charset="-122"/>
            </a:endParaRPr>
          </a:p>
          <a:p>
            <a:pPr marL="266700" marR="0" indent="266700" algn="just">
              <a:lnSpc>
                <a:spcPct val="150000"/>
              </a:lnSpc>
              <a:spcBef>
                <a:spcPts val="0"/>
              </a:spcBef>
              <a:spcAft>
                <a:spcPts val="0"/>
              </a:spcAft>
            </a:pPr>
            <a:r>
              <a:rPr lang="en-US" altLang="zh-CN" sz="2000" kern="100" dirty="0">
                <a:solidFill>
                  <a:srgbClr val="000000"/>
                </a:solidFill>
                <a:effectLst/>
                <a:latin typeface="+mn-ea"/>
                <a:ea typeface="+mn-ea"/>
                <a:cs typeface="楷体" panose="02010609060101010101" pitchFamily="49" charset="-122"/>
              </a:rPr>
              <a:t>R1(config)#router rip</a:t>
            </a:r>
            <a:endParaRPr lang="en-US" altLang="zh-CN" sz="2000" kern="100" dirty="0">
              <a:effectLst/>
              <a:latin typeface="+mn-ea"/>
              <a:ea typeface="+mn-ea"/>
              <a:cs typeface="Times New Roman" panose="02020603050405020304" pitchFamily="18" charset="0"/>
            </a:endParaRPr>
          </a:p>
          <a:p>
            <a:pPr marL="266700" marR="0" indent="266700" algn="just">
              <a:lnSpc>
                <a:spcPct val="150000"/>
              </a:lnSpc>
              <a:spcBef>
                <a:spcPts val="0"/>
              </a:spcBef>
              <a:spcAft>
                <a:spcPts val="0"/>
              </a:spcAft>
            </a:pPr>
            <a:r>
              <a:rPr lang="en-US" altLang="zh-CN" sz="2000" kern="100" dirty="0">
                <a:solidFill>
                  <a:srgbClr val="000000"/>
                </a:solidFill>
                <a:effectLst/>
                <a:latin typeface="+mn-ea"/>
                <a:ea typeface="+mn-ea"/>
                <a:cs typeface="楷体" panose="02010609060101010101" pitchFamily="49" charset="-122"/>
              </a:rPr>
              <a:t>R1(config-router)#version 1         </a:t>
            </a:r>
            <a:endParaRPr lang="en-US" altLang="zh-CN" sz="2000" kern="100" dirty="0">
              <a:effectLst/>
              <a:latin typeface="+mn-ea"/>
              <a:ea typeface="+mn-ea"/>
              <a:cs typeface="Times New Roman" panose="02020603050405020304" pitchFamily="18" charset="0"/>
            </a:endParaRPr>
          </a:p>
          <a:p>
            <a:pPr marL="0" marR="0" indent="266700" algn="just">
              <a:lnSpc>
                <a:spcPct val="150000"/>
              </a:lnSpc>
              <a:spcBef>
                <a:spcPts val="0"/>
              </a:spcBef>
              <a:spcAft>
                <a:spcPts val="0"/>
              </a:spcAft>
            </a:pPr>
            <a:r>
              <a:rPr lang="zh-CN" altLang="en-US" sz="2000" kern="100" dirty="0">
                <a:solidFill>
                  <a:srgbClr val="000000"/>
                </a:solidFill>
                <a:effectLst/>
                <a:latin typeface="+mn-ea"/>
                <a:ea typeface="+mn-ea"/>
                <a:cs typeface="楷体" panose="02010609060101010101" pitchFamily="49" charset="-122"/>
              </a:rPr>
              <a:t>在</a:t>
            </a:r>
            <a:r>
              <a:rPr lang="en-US" altLang="zh-CN" sz="2000" kern="100" dirty="0">
                <a:solidFill>
                  <a:srgbClr val="000000"/>
                </a:solidFill>
                <a:effectLst/>
                <a:latin typeface="+mn-ea"/>
                <a:ea typeface="+mn-ea"/>
                <a:cs typeface="楷体" panose="02010609060101010101" pitchFamily="49" charset="-122"/>
              </a:rPr>
              <a:t>R2</a:t>
            </a:r>
            <a:r>
              <a:rPr lang="zh-CN" altLang="en-US" sz="2000" kern="100" dirty="0">
                <a:solidFill>
                  <a:srgbClr val="000000"/>
                </a:solidFill>
                <a:effectLst/>
                <a:latin typeface="+mn-ea"/>
                <a:ea typeface="+mn-ea"/>
                <a:cs typeface="楷体" panose="02010609060101010101" pitchFamily="49" charset="-122"/>
              </a:rPr>
              <a:t>、</a:t>
            </a:r>
            <a:r>
              <a:rPr lang="en-US" altLang="zh-CN" sz="2000" kern="100" dirty="0">
                <a:solidFill>
                  <a:srgbClr val="000000"/>
                </a:solidFill>
                <a:effectLst/>
                <a:latin typeface="+mn-ea"/>
                <a:ea typeface="+mn-ea"/>
                <a:cs typeface="楷体" panose="02010609060101010101" pitchFamily="49" charset="-122"/>
              </a:rPr>
              <a:t>R2</a:t>
            </a:r>
            <a:r>
              <a:rPr lang="zh-CN" altLang="en-US" sz="2000" kern="100" dirty="0">
                <a:solidFill>
                  <a:srgbClr val="000000"/>
                </a:solidFill>
                <a:effectLst/>
                <a:latin typeface="+mn-ea"/>
                <a:ea typeface="+mn-ea"/>
                <a:cs typeface="楷体" panose="02010609060101010101" pitchFamily="49" charset="-122"/>
              </a:rPr>
              <a:t>使用相同命令更改为</a:t>
            </a:r>
            <a:r>
              <a:rPr lang="en-US" altLang="zh-CN" sz="2000" kern="100" dirty="0">
                <a:solidFill>
                  <a:srgbClr val="000000"/>
                </a:solidFill>
                <a:effectLst/>
                <a:latin typeface="+mn-ea"/>
                <a:ea typeface="+mn-ea"/>
                <a:cs typeface="楷体" panose="02010609060101010101" pitchFamily="49" charset="-122"/>
              </a:rPr>
              <a:t>RIPv1</a:t>
            </a:r>
            <a:endParaRPr lang="en-US" altLang="zh-CN" sz="2000" kern="100" dirty="0">
              <a:effectLst/>
              <a:latin typeface="+mn-ea"/>
              <a:ea typeface="+mn-ea"/>
              <a:cs typeface="Times New Roman" panose="02020603050405020304" pitchFamily="18" charset="0"/>
            </a:endParaRPr>
          </a:p>
          <a:p>
            <a:pPr marL="0" marR="0" indent="266700" algn="just">
              <a:lnSpc>
                <a:spcPct val="150000"/>
              </a:lnSpc>
              <a:spcBef>
                <a:spcPts val="0"/>
              </a:spcBef>
              <a:spcAft>
                <a:spcPts val="0"/>
              </a:spcAft>
            </a:pPr>
            <a:r>
              <a:rPr lang="en-US" altLang="zh-CN" sz="2000" b="1" kern="100" dirty="0">
                <a:solidFill>
                  <a:srgbClr val="0E419A"/>
                </a:solidFill>
                <a:effectLst/>
                <a:latin typeface="黑体" panose="02010609060101010101" charset="-122"/>
                <a:ea typeface="黑体" panose="02010609060101010101" charset="-122"/>
                <a:cs typeface="黑体" panose="02010609060101010101" charset="-122"/>
              </a:rPr>
              <a:t>STEP 2</a:t>
            </a:r>
            <a:r>
              <a:rPr lang="zh-CN" altLang="en-US" sz="2000" b="1" kern="100" dirty="0">
                <a:solidFill>
                  <a:srgbClr val="0E419A"/>
                </a:solidFill>
                <a:effectLst/>
                <a:latin typeface="黑体" panose="02010609060101010101" charset="-122"/>
                <a:ea typeface="黑体" panose="02010609060101010101" charset="-122"/>
                <a:cs typeface="黑体" panose="02010609060101010101" charset="-122"/>
              </a:rPr>
              <a:t>：</a:t>
            </a:r>
            <a:r>
              <a:rPr lang="zh-CN" altLang="en-US" sz="2000" kern="100" dirty="0">
                <a:effectLst/>
                <a:latin typeface="黑体" panose="02010609060101010101" charset="-122"/>
                <a:ea typeface="黑体" panose="02010609060101010101" charset="-122"/>
                <a:cs typeface="黑体" panose="02010609060101010101" charset="-122"/>
              </a:rPr>
              <a:t>清除路由，重新传递</a:t>
            </a:r>
            <a:endParaRPr lang="zh-CN" altLang="en-US" sz="2000" kern="100" dirty="0">
              <a:effectLst/>
              <a:latin typeface="黑体" panose="02010609060101010101" charset="-122"/>
              <a:ea typeface="黑体" panose="02010609060101010101" charset="-122"/>
              <a:cs typeface="黑体" panose="02010609060101010101" charset="-122"/>
            </a:endParaRPr>
          </a:p>
          <a:p>
            <a:pPr marL="266700" marR="0" indent="266700" algn="just">
              <a:lnSpc>
                <a:spcPct val="150000"/>
              </a:lnSpc>
              <a:spcBef>
                <a:spcPts val="0"/>
              </a:spcBef>
              <a:spcAft>
                <a:spcPts val="0"/>
              </a:spcAft>
            </a:pPr>
            <a:r>
              <a:rPr lang="zh-CN" altLang="en-US" sz="2000" kern="100" dirty="0">
                <a:solidFill>
                  <a:srgbClr val="000000"/>
                </a:solidFill>
                <a:effectLst/>
                <a:latin typeface="+mn-ea"/>
                <a:ea typeface="+mn-ea"/>
                <a:cs typeface="楷体" panose="02010609060101010101" pitchFamily="49" charset="-122"/>
              </a:rPr>
              <a:t>因为路由失效到清除需要一定的时间，所以特权模式下使用</a:t>
            </a:r>
            <a:r>
              <a:rPr lang="en-US" altLang="zh-CN" sz="2000" kern="100" dirty="0">
                <a:solidFill>
                  <a:srgbClr val="000000"/>
                </a:solidFill>
                <a:effectLst/>
                <a:latin typeface="+mn-ea"/>
                <a:ea typeface="+mn-ea"/>
                <a:cs typeface="楷体" panose="02010609060101010101" pitchFamily="49" charset="-122"/>
              </a:rPr>
              <a:t>clear </a:t>
            </a:r>
            <a:r>
              <a:rPr lang="en-US" altLang="zh-CN" sz="2000" kern="100" dirty="0" err="1">
                <a:solidFill>
                  <a:srgbClr val="000000"/>
                </a:solidFill>
                <a:effectLst/>
                <a:latin typeface="+mn-ea"/>
                <a:ea typeface="+mn-ea"/>
                <a:cs typeface="楷体" panose="02010609060101010101" pitchFamily="49" charset="-122"/>
              </a:rPr>
              <a:t>ip</a:t>
            </a:r>
            <a:r>
              <a:rPr lang="en-US" altLang="zh-CN" sz="2000" kern="100" dirty="0">
                <a:solidFill>
                  <a:srgbClr val="000000"/>
                </a:solidFill>
                <a:effectLst/>
                <a:latin typeface="+mn-ea"/>
                <a:ea typeface="+mn-ea"/>
                <a:cs typeface="楷体" panose="02010609060101010101" pitchFamily="49" charset="-122"/>
              </a:rPr>
              <a:t> route * </a:t>
            </a:r>
            <a:r>
              <a:rPr lang="zh-CN" altLang="en-US" sz="2000" kern="100" dirty="0">
                <a:solidFill>
                  <a:srgbClr val="000000"/>
                </a:solidFill>
                <a:effectLst/>
                <a:latin typeface="+mn-ea"/>
                <a:ea typeface="+mn-ea"/>
                <a:cs typeface="楷体" panose="02010609060101010101" pitchFamily="49" charset="-122"/>
              </a:rPr>
              <a:t>强制清除所有路由，等待路由重新传递完成后查看路由表。</a:t>
            </a:r>
            <a:endParaRPr lang="zh-CN" altLang="en-US" sz="2000" kern="100" dirty="0">
              <a:effectLst/>
              <a:latin typeface="+mn-ea"/>
              <a:ea typeface="+mn-ea"/>
              <a:cs typeface="Times New Roman" panose="02020603050405020304" pitchFamily="18" charset="0"/>
            </a:endParaRPr>
          </a:p>
        </p:txBody>
      </p:sp>
      <p:pic>
        <p:nvPicPr>
          <p:cNvPr id="6" name="图片 5"/>
          <p:cNvPicPr>
            <a:picLocks noChangeAspect="1"/>
          </p:cNvPicPr>
          <p:nvPr/>
        </p:nvPicPr>
        <p:blipFill>
          <a:blip r:embed="rId1"/>
          <a:stretch>
            <a:fillRect/>
          </a:stretch>
        </p:blipFill>
        <p:spPr>
          <a:xfrm>
            <a:off x="7228687" y="1801109"/>
            <a:ext cx="4388034" cy="2983169"/>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nvGrpSpPr>
        <p:grpSpPr>
          <a:xfrm>
            <a:off x="539338" y="726169"/>
            <a:ext cx="11780077" cy="0"/>
            <a:chOff x="503625" y="726011"/>
            <a:chExt cx="11780723" cy="0"/>
          </a:xfrm>
        </p:grpSpPr>
        <p:cxnSp>
          <p:nvCxnSpPr>
            <p:cNvPr id="60" name="直接连接符 59"/>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4489197" y="423225"/>
            <a:ext cx="3948938" cy="307340"/>
          </a:xfrm>
          <a:prstGeom prst="rect">
            <a:avLst/>
          </a:prstGeom>
          <a:noFill/>
        </p:spPr>
        <p:txBody>
          <a:bodyPr wrap="square" lIns="0" tIns="0" rIns="0" bIns="0" rtlCol="0" anchor="ctr">
            <a:spAutoFit/>
          </a:bodyPr>
          <a:lstStyle/>
          <a:p>
            <a:pPr algn="ctr"/>
            <a:r>
              <a:rPr sz="2000" dirty="0">
                <a:solidFill>
                  <a:schemeClr val="bg1">
                    <a:lumMod val="6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配置信息</a:t>
            </a:r>
            <a:endParaRPr sz="2000" dirty="0">
              <a:solidFill>
                <a:schemeClr val="bg1">
                  <a:lumMod val="6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endParaRPr>
          </a:p>
        </p:txBody>
      </p:sp>
      <p:sp>
        <p:nvSpPr>
          <p:cNvPr id="3" name="文本框 2"/>
          <p:cNvSpPr txBox="1"/>
          <p:nvPr/>
        </p:nvSpPr>
        <p:spPr>
          <a:xfrm>
            <a:off x="960175" y="850805"/>
            <a:ext cx="11661560" cy="858377"/>
          </a:xfrm>
          <a:prstGeom prst="rect">
            <a:avLst/>
          </a:prstGeom>
          <a:noFill/>
        </p:spPr>
        <p:txBody>
          <a:bodyPr wrap="square">
            <a:spAutoFit/>
          </a:bodyPr>
          <a:lstStyle/>
          <a:p>
            <a:pPr marL="0" marR="0" indent="266700" algn="just">
              <a:lnSpc>
                <a:spcPct val="150000"/>
              </a:lnSpc>
              <a:spcBef>
                <a:spcPts val="0"/>
              </a:spcBef>
              <a:spcAft>
                <a:spcPts val="0"/>
              </a:spcAft>
            </a:pPr>
            <a:r>
              <a:rPr lang="en-US" altLang="zh-CN" kern="100" dirty="0">
                <a:solidFill>
                  <a:srgbClr val="000000"/>
                </a:solidFill>
                <a:effectLst/>
                <a:latin typeface="+mn-ea"/>
                <a:ea typeface="+mn-ea"/>
                <a:cs typeface="楷体" panose="02010609060101010101" pitchFamily="49" charset="-122"/>
              </a:rPr>
              <a:t>R1</a:t>
            </a:r>
            <a:r>
              <a:rPr lang="zh-CN" altLang="en-US" kern="100" dirty="0">
                <a:solidFill>
                  <a:srgbClr val="000000"/>
                </a:solidFill>
                <a:effectLst/>
                <a:latin typeface="+mn-ea"/>
                <a:ea typeface="+mn-ea"/>
                <a:cs typeface="楷体" panose="02010609060101010101" pitchFamily="49" charset="-122"/>
              </a:rPr>
              <a:t>路由表变化：</a:t>
            </a:r>
            <a:endParaRPr lang="en-US" altLang="zh-CN" kern="100" dirty="0">
              <a:latin typeface="+mn-ea"/>
              <a:ea typeface="+mn-ea"/>
              <a:cs typeface="Times New Roman" panose="02020603050405020304" pitchFamily="18" charset="0"/>
            </a:endParaRPr>
          </a:p>
          <a:p>
            <a:pPr marL="0" marR="0" indent="266700" algn="just">
              <a:lnSpc>
                <a:spcPct val="150000"/>
              </a:lnSpc>
              <a:spcBef>
                <a:spcPts val="0"/>
              </a:spcBef>
              <a:spcAft>
                <a:spcPts val="0"/>
              </a:spcAft>
            </a:pPr>
            <a:r>
              <a:rPr lang="en-US" altLang="zh-CN" kern="100" dirty="0">
                <a:solidFill>
                  <a:srgbClr val="000000"/>
                </a:solidFill>
                <a:effectLst/>
                <a:latin typeface="+mn-ea"/>
                <a:ea typeface="+mn-ea"/>
                <a:cs typeface="楷体" panose="02010609060101010101" pitchFamily="49" charset="-122"/>
              </a:rPr>
              <a:t>RIPv1</a:t>
            </a:r>
            <a:r>
              <a:rPr lang="zh-CN" altLang="en-US" kern="100" dirty="0">
                <a:solidFill>
                  <a:srgbClr val="000000"/>
                </a:solidFill>
                <a:effectLst/>
                <a:latin typeface="+mn-ea"/>
                <a:ea typeface="+mn-ea"/>
                <a:cs typeface="楷体" panose="02010609060101010101" pitchFamily="49" charset="-122"/>
              </a:rPr>
              <a:t>会将</a:t>
            </a:r>
            <a:r>
              <a:rPr lang="en-US" altLang="zh-CN" kern="100" dirty="0">
                <a:solidFill>
                  <a:srgbClr val="000000"/>
                </a:solidFill>
                <a:effectLst/>
                <a:latin typeface="+mn-ea"/>
                <a:ea typeface="+mn-ea"/>
                <a:cs typeface="楷体" panose="02010609060101010101" pitchFamily="49" charset="-122"/>
              </a:rPr>
              <a:t>R1</a:t>
            </a:r>
            <a:r>
              <a:rPr lang="zh-CN" altLang="en-US" kern="100" dirty="0">
                <a:solidFill>
                  <a:srgbClr val="000000"/>
                </a:solidFill>
                <a:effectLst/>
                <a:latin typeface="+mn-ea"/>
                <a:ea typeface="+mn-ea"/>
                <a:cs typeface="楷体" panose="02010609060101010101" pitchFamily="49" charset="-122"/>
              </a:rPr>
              <a:t>接口子网</a:t>
            </a:r>
            <a:r>
              <a:rPr lang="en-US" altLang="zh-CN" kern="100" dirty="0">
                <a:solidFill>
                  <a:srgbClr val="000000"/>
                </a:solidFill>
                <a:effectLst/>
                <a:latin typeface="+mn-ea"/>
                <a:ea typeface="+mn-ea"/>
                <a:cs typeface="楷体" panose="02010609060101010101" pitchFamily="49" charset="-122"/>
              </a:rPr>
              <a:t>10.4.1.0/24</a:t>
            </a:r>
            <a:r>
              <a:rPr lang="zh-CN" altLang="en-US" kern="100" dirty="0">
                <a:solidFill>
                  <a:srgbClr val="000000"/>
                </a:solidFill>
                <a:effectLst/>
                <a:latin typeface="+mn-ea"/>
                <a:ea typeface="+mn-ea"/>
                <a:cs typeface="楷体" panose="02010609060101010101" pitchFamily="49" charset="-122"/>
              </a:rPr>
              <a:t>转换成</a:t>
            </a:r>
            <a:r>
              <a:rPr lang="en-US" altLang="zh-CN" kern="100" dirty="0">
                <a:solidFill>
                  <a:srgbClr val="000000"/>
                </a:solidFill>
                <a:effectLst/>
                <a:latin typeface="+mn-ea"/>
                <a:ea typeface="+mn-ea"/>
                <a:cs typeface="楷体" panose="02010609060101010101" pitchFamily="49" charset="-122"/>
              </a:rPr>
              <a:t>A</a:t>
            </a:r>
            <a:r>
              <a:rPr lang="zh-CN" altLang="en-US" kern="100" dirty="0">
                <a:solidFill>
                  <a:srgbClr val="000000"/>
                </a:solidFill>
                <a:effectLst/>
                <a:latin typeface="+mn-ea"/>
                <a:ea typeface="+mn-ea"/>
                <a:cs typeface="楷体" panose="02010609060101010101" pitchFamily="49" charset="-122"/>
              </a:rPr>
              <a:t>类地址</a:t>
            </a:r>
            <a:r>
              <a:rPr lang="en-US" altLang="zh-CN" kern="100" dirty="0">
                <a:solidFill>
                  <a:srgbClr val="000000"/>
                </a:solidFill>
                <a:effectLst/>
                <a:latin typeface="+mn-ea"/>
                <a:ea typeface="+mn-ea"/>
                <a:cs typeface="楷体" panose="02010609060101010101" pitchFamily="49" charset="-122"/>
              </a:rPr>
              <a:t>10.0.0.0/8</a:t>
            </a:r>
            <a:r>
              <a:rPr lang="zh-CN" altLang="en-US" kern="100" dirty="0">
                <a:solidFill>
                  <a:srgbClr val="000000"/>
                </a:solidFill>
                <a:effectLst/>
                <a:latin typeface="+mn-ea"/>
                <a:ea typeface="+mn-ea"/>
                <a:cs typeface="楷体" panose="02010609060101010101" pitchFamily="49" charset="-122"/>
              </a:rPr>
              <a:t>进行传递，</a:t>
            </a:r>
            <a:r>
              <a:rPr lang="en-US" altLang="zh-CN" kern="100" dirty="0">
                <a:solidFill>
                  <a:srgbClr val="000000"/>
                </a:solidFill>
                <a:effectLst/>
                <a:latin typeface="+mn-ea"/>
                <a:ea typeface="+mn-ea"/>
                <a:cs typeface="楷体" panose="02010609060101010101" pitchFamily="49" charset="-122"/>
              </a:rPr>
              <a:t>R1</a:t>
            </a:r>
            <a:r>
              <a:rPr lang="zh-CN" altLang="en-US" kern="100" dirty="0">
                <a:solidFill>
                  <a:srgbClr val="000000"/>
                </a:solidFill>
                <a:effectLst/>
                <a:latin typeface="+mn-ea"/>
                <a:ea typeface="+mn-ea"/>
                <a:cs typeface="楷体" panose="02010609060101010101" pitchFamily="49" charset="-122"/>
              </a:rPr>
              <a:t>将没有以下路由项：</a:t>
            </a:r>
            <a:endParaRPr lang="zh-CN" altLang="en-US" kern="100" dirty="0">
              <a:effectLst/>
              <a:latin typeface="+mn-ea"/>
              <a:ea typeface="+mn-ea"/>
              <a:cs typeface="Times New Roman" panose="02020603050405020304" pitchFamily="18" charset="0"/>
            </a:endParaRPr>
          </a:p>
        </p:txBody>
      </p:sp>
      <p:pic>
        <p:nvPicPr>
          <p:cNvPr id="5" name="图片 4"/>
          <p:cNvPicPr>
            <a:picLocks noChangeAspect="1"/>
          </p:cNvPicPr>
          <p:nvPr/>
        </p:nvPicPr>
        <p:blipFill>
          <a:blip r:embed="rId1"/>
          <a:stretch>
            <a:fillRect/>
          </a:stretch>
        </p:blipFill>
        <p:spPr>
          <a:xfrm>
            <a:off x="1259915" y="1694536"/>
            <a:ext cx="9144000" cy="390525"/>
          </a:xfrm>
          <a:prstGeom prst="rect">
            <a:avLst/>
          </a:prstGeom>
        </p:spPr>
      </p:pic>
      <p:sp>
        <p:nvSpPr>
          <p:cNvPr id="7" name="文本框 6"/>
          <p:cNvSpPr txBox="1"/>
          <p:nvPr/>
        </p:nvSpPr>
        <p:spPr>
          <a:xfrm>
            <a:off x="511306" y="2175496"/>
            <a:ext cx="11482895" cy="1291379"/>
          </a:xfrm>
          <a:prstGeom prst="rect">
            <a:avLst/>
          </a:prstGeom>
          <a:noFill/>
        </p:spPr>
        <p:txBody>
          <a:bodyPr wrap="square">
            <a:spAutoFit/>
          </a:bodyPr>
          <a:lstStyle/>
          <a:p>
            <a:pPr marL="0" marR="0" indent="266700" algn="just">
              <a:lnSpc>
                <a:spcPct val="150000"/>
              </a:lnSpc>
              <a:spcBef>
                <a:spcPts val="0"/>
              </a:spcBef>
              <a:spcAft>
                <a:spcPts val="0"/>
              </a:spcAft>
            </a:pPr>
            <a:r>
              <a:rPr lang="en-US" altLang="zh-CN" sz="1800" kern="100" dirty="0">
                <a:solidFill>
                  <a:srgbClr val="000000"/>
                </a:solidFill>
                <a:effectLst/>
                <a:latin typeface="+mn-ea"/>
                <a:ea typeface="+mn-ea"/>
                <a:cs typeface="楷体" panose="02010609060101010101" pitchFamily="49" charset="-122"/>
              </a:rPr>
              <a:t>    R2</a:t>
            </a:r>
            <a:r>
              <a:rPr lang="zh-CN" altLang="en-US" sz="1800" kern="100" dirty="0">
                <a:solidFill>
                  <a:srgbClr val="000000"/>
                </a:solidFill>
                <a:effectLst/>
                <a:latin typeface="+mn-ea"/>
                <a:ea typeface="+mn-ea"/>
                <a:cs typeface="楷体" panose="02010609060101010101" pitchFamily="49" charset="-122"/>
              </a:rPr>
              <a:t>路由表变化：</a:t>
            </a:r>
            <a:endParaRPr lang="zh-CN" altLang="en-US" sz="1800" kern="100" dirty="0">
              <a:effectLst/>
              <a:latin typeface="+mn-ea"/>
              <a:ea typeface="+mn-ea"/>
              <a:cs typeface="Times New Roman" panose="02020603050405020304" pitchFamily="18" charset="0"/>
            </a:endParaRPr>
          </a:p>
          <a:p>
            <a:pPr marL="266700" marR="0" indent="266700" algn="just">
              <a:lnSpc>
                <a:spcPct val="150000"/>
              </a:lnSpc>
              <a:spcBef>
                <a:spcPts val="0"/>
              </a:spcBef>
              <a:spcAft>
                <a:spcPts val="0"/>
              </a:spcAft>
            </a:pPr>
            <a:r>
              <a:rPr lang="en-US" altLang="zh-CN" sz="1800" kern="100" dirty="0">
                <a:solidFill>
                  <a:srgbClr val="000000"/>
                </a:solidFill>
                <a:effectLst/>
                <a:latin typeface="+mn-ea"/>
                <a:ea typeface="+mn-ea"/>
                <a:cs typeface="楷体" panose="02010609060101010101" pitchFamily="49" charset="-122"/>
              </a:rPr>
              <a:t>  R2</a:t>
            </a:r>
            <a:r>
              <a:rPr lang="zh-CN" altLang="en-US" sz="1800" kern="100" dirty="0">
                <a:solidFill>
                  <a:srgbClr val="000000"/>
                </a:solidFill>
                <a:effectLst/>
                <a:latin typeface="+mn-ea"/>
                <a:ea typeface="+mn-ea"/>
                <a:cs typeface="楷体" panose="02010609060101010101" pitchFamily="49" charset="-122"/>
              </a:rPr>
              <a:t>会收到</a:t>
            </a:r>
            <a:r>
              <a:rPr lang="en-US" altLang="zh-CN" sz="1800" kern="100" dirty="0">
                <a:solidFill>
                  <a:srgbClr val="000000"/>
                </a:solidFill>
                <a:effectLst/>
                <a:latin typeface="+mn-ea"/>
                <a:ea typeface="+mn-ea"/>
                <a:cs typeface="楷体" panose="02010609060101010101" pitchFamily="49" charset="-122"/>
              </a:rPr>
              <a:t>R1</a:t>
            </a:r>
            <a:r>
              <a:rPr lang="zh-CN" altLang="en-US" sz="1800" kern="100" dirty="0">
                <a:solidFill>
                  <a:srgbClr val="000000"/>
                </a:solidFill>
                <a:effectLst/>
                <a:latin typeface="+mn-ea"/>
                <a:ea typeface="+mn-ea"/>
                <a:cs typeface="楷体" panose="02010609060101010101" pitchFamily="49" charset="-122"/>
              </a:rPr>
              <a:t>、</a:t>
            </a:r>
            <a:r>
              <a:rPr lang="en-US" altLang="zh-CN" sz="1800" kern="100" dirty="0">
                <a:solidFill>
                  <a:srgbClr val="000000"/>
                </a:solidFill>
                <a:effectLst/>
                <a:latin typeface="+mn-ea"/>
                <a:ea typeface="+mn-ea"/>
                <a:cs typeface="楷体" panose="02010609060101010101" pitchFamily="49" charset="-122"/>
              </a:rPr>
              <a:t>R3</a:t>
            </a:r>
            <a:r>
              <a:rPr lang="zh-CN" altLang="en-US" sz="1800" kern="100" dirty="0">
                <a:solidFill>
                  <a:srgbClr val="000000"/>
                </a:solidFill>
                <a:effectLst/>
                <a:latin typeface="+mn-ea"/>
                <a:ea typeface="+mn-ea"/>
                <a:cs typeface="楷体" panose="02010609060101010101" pitchFamily="49" charset="-122"/>
              </a:rPr>
              <a:t>传递过来的目的网络为</a:t>
            </a:r>
            <a:r>
              <a:rPr lang="en-US" altLang="zh-CN" sz="1800" kern="100" dirty="0">
                <a:solidFill>
                  <a:srgbClr val="000000"/>
                </a:solidFill>
                <a:effectLst/>
                <a:latin typeface="+mn-ea"/>
                <a:ea typeface="+mn-ea"/>
                <a:cs typeface="楷体" panose="02010609060101010101" pitchFamily="49" charset="-122"/>
              </a:rPr>
              <a:t>10.0.0.0/8</a:t>
            </a:r>
            <a:r>
              <a:rPr lang="zh-CN" altLang="en-US" sz="1800" kern="100" dirty="0">
                <a:solidFill>
                  <a:srgbClr val="000000"/>
                </a:solidFill>
                <a:effectLst/>
                <a:latin typeface="+mn-ea"/>
                <a:ea typeface="+mn-ea"/>
                <a:cs typeface="楷体" panose="02010609060101010101" pitchFamily="49" charset="-122"/>
              </a:rPr>
              <a:t>的路由项，故可以看到路由表中目的网络</a:t>
            </a:r>
            <a:r>
              <a:rPr lang="en-US" altLang="zh-CN" sz="1800" kern="100" dirty="0">
                <a:solidFill>
                  <a:srgbClr val="000000"/>
                </a:solidFill>
                <a:effectLst/>
                <a:latin typeface="+mn-ea"/>
                <a:ea typeface="+mn-ea"/>
                <a:cs typeface="楷体" panose="02010609060101010101" pitchFamily="49" charset="-122"/>
              </a:rPr>
              <a:t>10.0.0.0/8</a:t>
            </a:r>
            <a:r>
              <a:rPr lang="zh-CN" altLang="en-US" sz="1800" kern="100" dirty="0">
                <a:solidFill>
                  <a:srgbClr val="000000"/>
                </a:solidFill>
                <a:effectLst/>
                <a:latin typeface="+mn-ea"/>
                <a:ea typeface="+mn-ea"/>
                <a:cs typeface="楷体" panose="02010609060101010101" pitchFamily="49" charset="-122"/>
              </a:rPr>
              <a:t>路由项有两个不同方向。</a:t>
            </a:r>
            <a:endParaRPr lang="zh-CN" altLang="en-US" sz="1800" kern="100" dirty="0">
              <a:effectLst/>
              <a:latin typeface="+mn-ea"/>
              <a:ea typeface="+mn-ea"/>
              <a:cs typeface="Times New Roman" panose="02020603050405020304" pitchFamily="18" charset="0"/>
            </a:endParaRPr>
          </a:p>
        </p:txBody>
      </p:sp>
      <p:pic>
        <p:nvPicPr>
          <p:cNvPr id="10" name="图片 9"/>
          <p:cNvPicPr>
            <a:picLocks noChangeAspect="1"/>
          </p:cNvPicPr>
          <p:nvPr/>
        </p:nvPicPr>
        <p:blipFill>
          <a:blip r:embed="rId2"/>
          <a:stretch>
            <a:fillRect/>
          </a:stretch>
        </p:blipFill>
        <p:spPr>
          <a:xfrm>
            <a:off x="1282565" y="3438016"/>
            <a:ext cx="9115425" cy="657225"/>
          </a:xfrm>
          <a:prstGeom prst="rect">
            <a:avLst/>
          </a:prstGeom>
        </p:spPr>
      </p:pic>
      <p:sp>
        <p:nvSpPr>
          <p:cNvPr id="12" name="文本框 11"/>
          <p:cNvSpPr txBox="1"/>
          <p:nvPr/>
        </p:nvSpPr>
        <p:spPr>
          <a:xfrm>
            <a:off x="598595" y="4095241"/>
            <a:ext cx="11482894" cy="858377"/>
          </a:xfrm>
          <a:prstGeom prst="rect">
            <a:avLst/>
          </a:prstGeom>
          <a:noFill/>
        </p:spPr>
        <p:txBody>
          <a:bodyPr wrap="square">
            <a:spAutoFit/>
          </a:bodyPr>
          <a:lstStyle/>
          <a:p>
            <a:pPr marL="0" marR="0" indent="266700" algn="just">
              <a:lnSpc>
                <a:spcPct val="150000"/>
              </a:lnSpc>
              <a:spcBef>
                <a:spcPts val="0"/>
              </a:spcBef>
              <a:spcAft>
                <a:spcPts val="0"/>
              </a:spcAft>
            </a:pPr>
            <a:r>
              <a:rPr lang="en-US" altLang="zh-CN" kern="100" dirty="0">
                <a:solidFill>
                  <a:srgbClr val="000000"/>
                </a:solidFill>
                <a:effectLst/>
                <a:latin typeface="+mn-ea"/>
                <a:ea typeface="+mn-ea"/>
                <a:cs typeface="楷体" panose="02010609060101010101" pitchFamily="49" charset="-122"/>
              </a:rPr>
              <a:t>R3</a:t>
            </a:r>
            <a:r>
              <a:rPr lang="zh-CN" altLang="en-US" kern="100" dirty="0">
                <a:solidFill>
                  <a:srgbClr val="000000"/>
                </a:solidFill>
                <a:effectLst/>
                <a:latin typeface="+mn-ea"/>
                <a:ea typeface="+mn-ea"/>
                <a:cs typeface="楷体" panose="02010609060101010101" pitchFamily="49" charset="-122"/>
              </a:rPr>
              <a:t>路由表变化：</a:t>
            </a:r>
            <a:endParaRPr lang="en-US" altLang="zh-CN" kern="100" dirty="0">
              <a:latin typeface="+mn-ea"/>
              <a:ea typeface="+mn-ea"/>
              <a:cs typeface="Times New Roman" panose="02020603050405020304" pitchFamily="18" charset="0"/>
            </a:endParaRPr>
          </a:p>
          <a:p>
            <a:pPr marL="0" marR="0" indent="266700" algn="just">
              <a:lnSpc>
                <a:spcPct val="150000"/>
              </a:lnSpc>
              <a:spcBef>
                <a:spcPts val="0"/>
              </a:spcBef>
              <a:spcAft>
                <a:spcPts val="0"/>
              </a:spcAft>
            </a:pPr>
            <a:r>
              <a:rPr lang="zh-CN" altLang="en-US" kern="100" dirty="0">
                <a:solidFill>
                  <a:srgbClr val="000000"/>
                </a:solidFill>
                <a:effectLst/>
                <a:latin typeface="+mn-ea"/>
                <a:ea typeface="+mn-ea"/>
                <a:cs typeface="楷体" panose="02010609060101010101" pitchFamily="49" charset="-122"/>
              </a:rPr>
              <a:t>同样：</a:t>
            </a:r>
            <a:r>
              <a:rPr lang="en-US" altLang="zh-CN" kern="100" dirty="0">
                <a:solidFill>
                  <a:srgbClr val="000000"/>
                </a:solidFill>
                <a:effectLst/>
                <a:latin typeface="+mn-ea"/>
                <a:ea typeface="+mn-ea"/>
                <a:cs typeface="楷体" panose="02010609060101010101" pitchFamily="49" charset="-122"/>
              </a:rPr>
              <a:t>RIPv1</a:t>
            </a:r>
            <a:r>
              <a:rPr lang="zh-CN" altLang="en-US" kern="100" dirty="0">
                <a:solidFill>
                  <a:srgbClr val="000000"/>
                </a:solidFill>
                <a:effectLst/>
                <a:latin typeface="+mn-ea"/>
                <a:ea typeface="+mn-ea"/>
                <a:cs typeface="楷体" panose="02010609060101010101" pitchFamily="49" charset="-122"/>
              </a:rPr>
              <a:t>会将</a:t>
            </a:r>
            <a:r>
              <a:rPr lang="en-US" altLang="zh-CN" kern="100" dirty="0">
                <a:solidFill>
                  <a:srgbClr val="000000"/>
                </a:solidFill>
                <a:effectLst/>
                <a:latin typeface="+mn-ea"/>
                <a:ea typeface="+mn-ea"/>
                <a:cs typeface="楷体" panose="02010609060101010101" pitchFamily="49" charset="-122"/>
              </a:rPr>
              <a:t>R1</a:t>
            </a:r>
            <a:r>
              <a:rPr lang="zh-CN" altLang="en-US" kern="100" dirty="0">
                <a:solidFill>
                  <a:srgbClr val="000000"/>
                </a:solidFill>
                <a:effectLst/>
                <a:latin typeface="+mn-ea"/>
                <a:ea typeface="+mn-ea"/>
                <a:cs typeface="楷体" panose="02010609060101010101" pitchFamily="49" charset="-122"/>
              </a:rPr>
              <a:t>接口子网</a:t>
            </a:r>
            <a:r>
              <a:rPr lang="en-US" altLang="zh-CN" kern="100" dirty="0">
                <a:solidFill>
                  <a:srgbClr val="000000"/>
                </a:solidFill>
                <a:effectLst/>
                <a:latin typeface="+mn-ea"/>
                <a:ea typeface="+mn-ea"/>
                <a:cs typeface="楷体" panose="02010609060101010101" pitchFamily="49" charset="-122"/>
              </a:rPr>
              <a:t>10.1.1.0/24</a:t>
            </a:r>
            <a:r>
              <a:rPr lang="zh-CN" altLang="en-US" kern="100" dirty="0">
                <a:solidFill>
                  <a:srgbClr val="000000"/>
                </a:solidFill>
                <a:effectLst/>
                <a:latin typeface="+mn-ea"/>
                <a:ea typeface="+mn-ea"/>
                <a:cs typeface="楷体" panose="02010609060101010101" pitchFamily="49" charset="-122"/>
              </a:rPr>
              <a:t>转换成</a:t>
            </a:r>
            <a:r>
              <a:rPr lang="en-US" altLang="zh-CN" kern="100" dirty="0">
                <a:solidFill>
                  <a:srgbClr val="000000"/>
                </a:solidFill>
                <a:effectLst/>
                <a:latin typeface="+mn-ea"/>
                <a:ea typeface="+mn-ea"/>
                <a:cs typeface="楷体" panose="02010609060101010101" pitchFamily="49" charset="-122"/>
              </a:rPr>
              <a:t>A</a:t>
            </a:r>
            <a:r>
              <a:rPr lang="zh-CN" altLang="en-US" kern="100" dirty="0">
                <a:solidFill>
                  <a:srgbClr val="000000"/>
                </a:solidFill>
                <a:effectLst/>
                <a:latin typeface="+mn-ea"/>
                <a:ea typeface="+mn-ea"/>
                <a:cs typeface="楷体" panose="02010609060101010101" pitchFamily="49" charset="-122"/>
              </a:rPr>
              <a:t>类地址</a:t>
            </a:r>
            <a:r>
              <a:rPr lang="en-US" altLang="zh-CN" kern="100" dirty="0">
                <a:solidFill>
                  <a:srgbClr val="000000"/>
                </a:solidFill>
                <a:effectLst/>
                <a:latin typeface="+mn-ea"/>
                <a:ea typeface="+mn-ea"/>
                <a:cs typeface="楷体" panose="02010609060101010101" pitchFamily="49" charset="-122"/>
              </a:rPr>
              <a:t>10.0.0.0/8</a:t>
            </a:r>
            <a:r>
              <a:rPr lang="zh-CN" altLang="en-US" kern="100" dirty="0">
                <a:solidFill>
                  <a:srgbClr val="000000"/>
                </a:solidFill>
                <a:effectLst/>
                <a:latin typeface="+mn-ea"/>
                <a:ea typeface="+mn-ea"/>
                <a:cs typeface="楷体" panose="02010609060101010101" pitchFamily="49" charset="-122"/>
              </a:rPr>
              <a:t>进行传递，所以</a:t>
            </a:r>
            <a:r>
              <a:rPr lang="en-US" altLang="zh-CN" kern="100" dirty="0">
                <a:solidFill>
                  <a:srgbClr val="000000"/>
                </a:solidFill>
                <a:effectLst/>
                <a:latin typeface="+mn-ea"/>
                <a:ea typeface="+mn-ea"/>
                <a:cs typeface="楷体" panose="02010609060101010101" pitchFamily="49" charset="-122"/>
              </a:rPr>
              <a:t>R3</a:t>
            </a:r>
            <a:r>
              <a:rPr lang="zh-CN" altLang="en-US" kern="100" dirty="0">
                <a:solidFill>
                  <a:srgbClr val="000000"/>
                </a:solidFill>
                <a:effectLst/>
                <a:latin typeface="+mn-ea"/>
                <a:ea typeface="+mn-ea"/>
                <a:cs typeface="楷体" panose="02010609060101010101" pitchFamily="49" charset="-122"/>
              </a:rPr>
              <a:t>将没有以下路由项：</a:t>
            </a:r>
            <a:endParaRPr lang="zh-CN" altLang="en-US" kern="100" dirty="0">
              <a:effectLst/>
              <a:latin typeface="+mn-ea"/>
              <a:ea typeface="+mn-ea"/>
              <a:cs typeface="Times New Roman" panose="02020603050405020304" pitchFamily="18" charset="0"/>
            </a:endParaRPr>
          </a:p>
        </p:txBody>
      </p:sp>
      <p:pic>
        <p:nvPicPr>
          <p:cNvPr id="14" name="图片 13"/>
          <p:cNvPicPr>
            <a:picLocks noChangeAspect="1"/>
          </p:cNvPicPr>
          <p:nvPr/>
        </p:nvPicPr>
        <p:blipFill>
          <a:blip r:embed="rId3"/>
          <a:stretch>
            <a:fillRect/>
          </a:stretch>
        </p:blipFill>
        <p:spPr>
          <a:xfrm>
            <a:off x="1278965" y="4986286"/>
            <a:ext cx="9105900" cy="371475"/>
          </a:xfrm>
          <a:prstGeom prst="rect">
            <a:avLst/>
          </a:prstGeom>
        </p:spPr>
      </p:pic>
      <p:sp>
        <p:nvSpPr>
          <p:cNvPr id="16" name="文本框 15"/>
          <p:cNvSpPr txBox="1"/>
          <p:nvPr/>
        </p:nvSpPr>
        <p:spPr>
          <a:xfrm>
            <a:off x="778955" y="5408162"/>
            <a:ext cx="11062080" cy="875881"/>
          </a:xfrm>
          <a:prstGeom prst="rect">
            <a:avLst/>
          </a:prstGeom>
          <a:noFill/>
        </p:spPr>
        <p:txBody>
          <a:bodyPr wrap="square">
            <a:spAutoFit/>
          </a:bodyPr>
          <a:lstStyle/>
          <a:p>
            <a:pPr marL="0" marR="0" indent="266700" algn="just">
              <a:lnSpc>
                <a:spcPct val="150000"/>
              </a:lnSpc>
              <a:spcBef>
                <a:spcPts val="0"/>
              </a:spcBef>
              <a:spcAft>
                <a:spcPts val="0"/>
              </a:spcAft>
            </a:pPr>
            <a:r>
              <a:rPr lang="zh-CN" altLang="en-US" sz="1800" kern="100" dirty="0">
                <a:solidFill>
                  <a:srgbClr val="000000"/>
                </a:solidFill>
                <a:effectLst/>
                <a:latin typeface="+mj-ea"/>
                <a:ea typeface="+mj-ea"/>
                <a:cs typeface="楷体" panose="02010609060101010101" pitchFamily="49" charset="-122"/>
              </a:rPr>
              <a:t>  更改为</a:t>
            </a:r>
            <a:r>
              <a:rPr lang="en-US" altLang="zh-CN" sz="1800" kern="100" dirty="0">
                <a:solidFill>
                  <a:srgbClr val="000000"/>
                </a:solidFill>
                <a:effectLst/>
                <a:latin typeface="+mj-ea"/>
                <a:ea typeface="+mj-ea"/>
                <a:cs typeface="楷体" panose="02010609060101010101" pitchFamily="49" charset="-122"/>
              </a:rPr>
              <a:t>RIPv1</a:t>
            </a:r>
            <a:r>
              <a:rPr lang="zh-CN" altLang="en-US" sz="1800" kern="100" dirty="0">
                <a:solidFill>
                  <a:srgbClr val="000000"/>
                </a:solidFill>
                <a:effectLst/>
                <a:latin typeface="+mj-ea"/>
                <a:ea typeface="+mj-ea"/>
                <a:cs typeface="楷体" panose="02010609060101010101" pitchFamily="49" charset="-122"/>
              </a:rPr>
              <a:t>后，因为</a:t>
            </a:r>
            <a:r>
              <a:rPr lang="en-US" altLang="zh-CN" sz="1800" kern="100" dirty="0">
                <a:solidFill>
                  <a:srgbClr val="000000"/>
                </a:solidFill>
                <a:effectLst/>
                <a:latin typeface="+mj-ea"/>
                <a:ea typeface="+mj-ea"/>
                <a:cs typeface="楷体" panose="02010609060101010101" pitchFamily="49" charset="-122"/>
              </a:rPr>
              <a:t>RIPv1</a:t>
            </a:r>
            <a:r>
              <a:rPr lang="zh-CN" altLang="en-US" sz="1800" kern="100" dirty="0">
                <a:solidFill>
                  <a:srgbClr val="000000"/>
                </a:solidFill>
                <a:effectLst/>
                <a:latin typeface="+mj-ea"/>
                <a:ea typeface="+mj-ea"/>
                <a:cs typeface="楷体" panose="02010609060101010101" pitchFamily="49" charset="-122"/>
              </a:rPr>
              <a:t>不支持无类</a:t>
            </a:r>
            <a:r>
              <a:rPr lang="en-US" altLang="zh-CN" sz="1800" kern="100" dirty="0">
                <a:solidFill>
                  <a:srgbClr val="000000"/>
                </a:solidFill>
                <a:effectLst/>
                <a:latin typeface="+mj-ea"/>
                <a:ea typeface="+mj-ea"/>
                <a:cs typeface="楷体" panose="02010609060101010101" pitchFamily="49" charset="-122"/>
              </a:rPr>
              <a:t>IP</a:t>
            </a:r>
            <a:r>
              <a:rPr lang="zh-CN" altLang="en-US" sz="1800" kern="100" dirty="0">
                <a:solidFill>
                  <a:srgbClr val="000000"/>
                </a:solidFill>
                <a:effectLst/>
                <a:latin typeface="+mj-ea"/>
                <a:ea typeface="+mj-ea"/>
                <a:cs typeface="楷体" panose="02010609060101010101" pitchFamily="49" charset="-122"/>
              </a:rPr>
              <a:t>，子网</a:t>
            </a:r>
            <a:r>
              <a:rPr lang="en-US" altLang="zh-CN" sz="1800" kern="100" dirty="0">
                <a:solidFill>
                  <a:srgbClr val="000000"/>
                </a:solidFill>
                <a:effectLst/>
                <a:latin typeface="+mj-ea"/>
                <a:ea typeface="+mj-ea"/>
                <a:cs typeface="楷体" panose="02010609060101010101" pitchFamily="49" charset="-122"/>
              </a:rPr>
              <a:t>10.1.1.0/24</a:t>
            </a:r>
            <a:r>
              <a:rPr lang="zh-CN" altLang="en-US" sz="1800" kern="100" dirty="0">
                <a:solidFill>
                  <a:srgbClr val="000000"/>
                </a:solidFill>
                <a:effectLst/>
                <a:latin typeface="+mj-ea"/>
                <a:ea typeface="+mj-ea"/>
                <a:cs typeface="楷体" panose="02010609060101010101" pitchFamily="49" charset="-122"/>
              </a:rPr>
              <a:t>、</a:t>
            </a:r>
            <a:r>
              <a:rPr lang="en-US" altLang="zh-CN" sz="1800" kern="100" dirty="0">
                <a:solidFill>
                  <a:srgbClr val="000000"/>
                </a:solidFill>
                <a:effectLst/>
                <a:latin typeface="+mj-ea"/>
                <a:ea typeface="+mj-ea"/>
                <a:cs typeface="楷体" panose="02010609060101010101" pitchFamily="49" charset="-122"/>
              </a:rPr>
              <a:t>10.4.1.0/24</a:t>
            </a:r>
            <a:r>
              <a:rPr lang="zh-CN" altLang="en-US" sz="1800" kern="100" dirty="0">
                <a:solidFill>
                  <a:srgbClr val="000000"/>
                </a:solidFill>
                <a:effectLst/>
                <a:latin typeface="+mj-ea"/>
                <a:ea typeface="+mj-ea"/>
                <a:cs typeface="楷体" panose="02010609060101010101" pitchFamily="49" charset="-122"/>
              </a:rPr>
              <a:t>会以</a:t>
            </a:r>
            <a:r>
              <a:rPr lang="en-US" altLang="zh-CN" sz="1800" kern="100" dirty="0">
                <a:solidFill>
                  <a:srgbClr val="000000"/>
                </a:solidFill>
                <a:effectLst/>
                <a:latin typeface="+mj-ea"/>
                <a:ea typeface="+mj-ea"/>
                <a:cs typeface="楷体" panose="02010609060101010101" pitchFamily="49" charset="-122"/>
              </a:rPr>
              <a:t>10.0.0.0/8</a:t>
            </a:r>
            <a:r>
              <a:rPr lang="zh-CN" altLang="en-US" sz="1800" kern="100" dirty="0">
                <a:solidFill>
                  <a:srgbClr val="000000"/>
                </a:solidFill>
                <a:effectLst/>
                <a:latin typeface="+mj-ea"/>
                <a:ea typeface="+mj-ea"/>
                <a:cs typeface="楷体" panose="02010609060101010101" pitchFamily="49" charset="-122"/>
              </a:rPr>
              <a:t>进行传递，造成网络中路由混乱，网络出现故障，可发现</a:t>
            </a:r>
            <a:r>
              <a:rPr lang="en-US" altLang="zh-CN" sz="1800" kern="100" dirty="0">
                <a:solidFill>
                  <a:srgbClr val="000000"/>
                </a:solidFill>
                <a:effectLst/>
                <a:latin typeface="+mj-ea"/>
                <a:ea typeface="+mj-ea"/>
                <a:cs typeface="楷体" panose="02010609060101010101" pitchFamily="49" charset="-122"/>
              </a:rPr>
              <a:t>PC1</a:t>
            </a:r>
            <a:r>
              <a:rPr lang="zh-CN" altLang="en-US" sz="1800" kern="100" dirty="0">
                <a:solidFill>
                  <a:srgbClr val="000000"/>
                </a:solidFill>
                <a:effectLst/>
                <a:latin typeface="+mj-ea"/>
                <a:ea typeface="+mj-ea"/>
                <a:cs typeface="楷体" panose="02010609060101010101" pitchFamily="49" charset="-122"/>
              </a:rPr>
              <a:t>与</a:t>
            </a:r>
            <a:r>
              <a:rPr lang="en-US" altLang="zh-CN" sz="1800" kern="100" dirty="0">
                <a:solidFill>
                  <a:srgbClr val="000000"/>
                </a:solidFill>
                <a:effectLst/>
                <a:latin typeface="+mj-ea"/>
                <a:ea typeface="+mj-ea"/>
                <a:cs typeface="楷体" panose="02010609060101010101" pitchFamily="49" charset="-122"/>
              </a:rPr>
              <a:t>PC2</a:t>
            </a:r>
            <a:r>
              <a:rPr lang="zh-CN" altLang="en-US" sz="1800" kern="100" dirty="0">
                <a:solidFill>
                  <a:srgbClr val="000000"/>
                </a:solidFill>
                <a:effectLst/>
                <a:latin typeface="+mj-ea"/>
                <a:ea typeface="+mj-ea"/>
                <a:cs typeface="楷体" panose="02010609060101010101" pitchFamily="49" charset="-122"/>
              </a:rPr>
              <a:t>间无法</a:t>
            </a:r>
            <a:r>
              <a:rPr lang="en-US" altLang="zh-CN" sz="1800" kern="100" dirty="0">
                <a:solidFill>
                  <a:srgbClr val="000000"/>
                </a:solidFill>
                <a:effectLst/>
                <a:latin typeface="+mj-ea"/>
                <a:ea typeface="+mj-ea"/>
                <a:cs typeface="楷体" panose="02010609060101010101" pitchFamily="49" charset="-122"/>
              </a:rPr>
              <a:t>ping</a:t>
            </a:r>
            <a:r>
              <a:rPr lang="zh-CN" altLang="en-US" sz="1800" kern="100" dirty="0">
                <a:solidFill>
                  <a:srgbClr val="000000"/>
                </a:solidFill>
                <a:effectLst/>
                <a:latin typeface="+mj-ea"/>
                <a:ea typeface="+mj-ea"/>
                <a:cs typeface="楷体" panose="02010609060101010101" pitchFamily="49" charset="-122"/>
              </a:rPr>
              <a:t>通，连通性出现问题。</a:t>
            </a:r>
            <a:endParaRPr lang="zh-CN" altLang="en-US" sz="1800" kern="100" dirty="0">
              <a:effectLst/>
              <a:latin typeface="+mj-ea"/>
              <a:ea typeface="+mj-ea"/>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矩形 2"/>
          <p:cNvSpPr/>
          <p:nvPr/>
        </p:nvSpPr>
        <p:spPr>
          <a:xfrm>
            <a:off x="1563" y="0"/>
            <a:ext cx="12858750" cy="7232650"/>
          </a:xfrm>
          <a:prstGeom prst="rect">
            <a:avLst/>
          </a:prstGeom>
          <a:blipFill dpi="0" rotWithShape="1">
            <a:blip r:embed="rId1">
              <a:extLst>
                <a:ext uri="{BEBA8EAE-BF5A-486C-A8C5-ECC9F3942E4B}">
                  <a14:imgProps xmlns:a14="http://schemas.microsoft.com/office/drawing/2010/main">
                    <a14:imgLayer r:embed="rId2">
                      <a14:imgEffect>
                        <a14:brightnessContrast contrast="20000"/>
                      </a14:imgEffect>
                      <a14:imgEffect>
                        <a14:sharpenSoften amount="25000"/>
                      </a14:imgEffect>
                    </a14:imgLayer>
                  </a14:imgProps>
                </a:ext>
                <a:ext uri="{28A0092B-C50C-407E-A947-70E740481C1C}">
                  <a14:useLocalDpi xmlns:a14="http://schemas.microsoft.com/office/drawing/2010/main" val="0"/>
                </a:ext>
              </a:extLst>
            </a:blip>
            <a:srcRect/>
            <a:stretch>
              <a:fillRect t="-12723" b="-583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ndParaRPr>
          </a:p>
        </p:txBody>
      </p:sp>
      <p:sp>
        <p:nvSpPr>
          <p:cNvPr id="4" name="矩形 3"/>
          <p:cNvSpPr/>
          <p:nvPr/>
        </p:nvSpPr>
        <p:spPr>
          <a:xfrm>
            <a:off x="2758440" y="1527810"/>
            <a:ext cx="10101580" cy="1751330"/>
          </a:xfrm>
          <a:prstGeom prst="rect">
            <a:avLst/>
          </a:prstGeom>
          <a:solidFill>
            <a:schemeClr val="accent1">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ndParaRPr>
          </a:p>
        </p:txBody>
      </p:sp>
      <p:sp>
        <p:nvSpPr>
          <p:cNvPr id="8" name="矩形 259"/>
          <p:cNvSpPr>
            <a:spLocks noChangeArrowheads="1"/>
          </p:cNvSpPr>
          <p:nvPr/>
        </p:nvSpPr>
        <p:spPr bwMode="auto">
          <a:xfrm>
            <a:off x="3810547" y="1766551"/>
            <a:ext cx="8595492" cy="123063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8000" kern="5000" dirty="0">
                <a:solidFill>
                  <a:schemeClr val="accent2">
                    <a:lumMod val="40000"/>
                    <a:lumOff val="60000"/>
                  </a:schemeClr>
                </a:solidFill>
                <a:latin typeface="印品黑体" panose="00000500000000000000" pitchFamily="2" charset="-122"/>
                <a:ea typeface="印品黑体" panose="00000500000000000000" pitchFamily="2" charset="-122"/>
                <a:cs typeface="Arial" panose="020B0604020202020204" pitchFamily="34" charset="0"/>
              </a:rPr>
              <a:t>感谢聆听</a:t>
            </a:r>
            <a:endParaRPr lang="zh-CN" altLang="en-US" sz="8000" kern="5000" dirty="0">
              <a:solidFill>
                <a:schemeClr val="accent2">
                  <a:lumMod val="40000"/>
                  <a:lumOff val="60000"/>
                </a:schemeClr>
              </a:solidFill>
              <a:latin typeface="印品黑体" panose="00000500000000000000" pitchFamily="2" charset="-122"/>
              <a:ea typeface="印品黑体" panose="00000500000000000000" pitchFamily="2" charset="-122"/>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8"/>
          <p:cNvSpPr txBox="1"/>
          <p:nvPr/>
        </p:nvSpPr>
        <p:spPr>
          <a:xfrm>
            <a:off x="4454907" y="233900"/>
            <a:ext cx="3948938" cy="492125"/>
          </a:xfrm>
          <a:prstGeom prst="rect">
            <a:avLst/>
          </a:prstGeom>
          <a:noFill/>
        </p:spPr>
        <p:txBody>
          <a:bodyPr wrap="square" lIns="0" tIns="0" rIns="0" bIns="0" rtlCol="0" anchor="ctr">
            <a:spAutoFit/>
          </a:bodyPr>
          <a:lstStyle/>
          <a:p>
            <a:pPr algn="ctr"/>
            <a:r>
              <a:rPr sz="3200" dirty="0">
                <a:solidFill>
                  <a:schemeClr val="tx1">
                    <a:lumMod val="85000"/>
                    <a:lumOff val="15000"/>
                  </a:schemeClr>
                </a:solidFill>
                <a:latin typeface="印品黑体" panose="00000500000000000000" pitchFamily="2" charset="-122"/>
                <a:ea typeface="方正正粗黑简体" panose="02000000000000000000" pitchFamily="2" charset="-122"/>
                <a:sym typeface="Arial" panose="020B0604020202020204" pitchFamily="34" charset="0"/>
              </a:rPr>
              <a:t>学习目标</a:t>
            </a:r>
            <a:endParaRPr sz="3200" dirty="0">
              <a:solidFill>
                <a:schemeClr val="tx1">
                  <a:lumMod val="85000"/>
                  <a:lumOff val="15000"/>
                </a:schemeClr>
              </a:solidFill>
              <a:latin typeface="印品黑体" panose="00000500000000000000" pitchFamily="2" charset="-122"/>
              <a:ea typeface="方正正粗黑简体" panose="02000000000000000000" pitchFamily="2" charset="-122"/>
              <a:sym typeface="Arial" panose="020B0604020202020204" pitchFamily="34" charset="0"/>
            </a:endParaRPr>
          </a:p>
        </p:txBody>
      </p:sp>
      <p:grpSp>
        <p:nvGrpSpPr>
          <p:cNvPr id="59" name="组合 58"/>
          <p:cNvGrpSpPr/>
          <p:nvPr/>
        </p:nvGrpSpPr>
        <p:grpSpPr>
          <a:xfrm>
            <a:off x="539338" y="726169"/>
            <a:ext cx="11780077" cy="0"/>
            <a:chOff x="503625" y="726011"/>
            <a:chExt cx="11780723" cy="0"/>
          </a:xfrm>
        </p:grpSpPr>
        <p:cxnSp>
          <p:nvCxnSpPr>
            <p:cNvPr id="60" name="直接连接符 59"/>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153" name="五边形 2"/>
          <p:cNvSpPr>
            <a:spLocks noChangeArrowheads="1"/>
          </p:cNvSpPr>
          <p:nvPr/>
        </p:nvSpPr>
        <p:spPr bwMode="auto">
          <a:xfrm>
            <a:off x="3303135" y="1562185"/>
            <a:ext cx="508635" cy="267970"/>
          </a:xfrm>
          <a:prstGeom prst="homePlate">
            <a:avLst>
              <a:gd name="adj" fmla="val 46735"/>
            </a:avLst>
          </a:prstGeom>
          <a:solidFill>
            <a:schemeClr val="accent1"/>
          </a:solidFill>
          <a:ln>
            <a:noFill/>
          </a:ln>
        </p:spPr>
        <p:txBody>
          <a:bodyPr anchor="ctr"/>
          <a:lstStyle/>
          <a:p>
            <a:pPr algn="ctr"/>
            <a:endParaRPr lang="zh-CN" altLang="zh-CN" sz="2000" dirty="0">
              <a:solidFill>
                <a:srgbClr val="FFFFFF"/>
              </a:solidFill>
              <a:latin typeface="印品黑体" panose="00000500000000000000" pitchFamily="2" charset="-122"/>
              <a:ea typeface="方正正粗黑简体" panose="02000000000000000000" pitchFamily="2" charset="-122"/>
              <a:sym typeface="Arial" panose="020B0604020202020204" pitchFamily="34" charset="0"/>
            </a:endParaRPr>
          </a:p>
        </p:txBody>
      </p:sp>
      <p:sp>
        <p:nvSpPr>
          <p:cNvPr id="8" name="五边形 2"/>
          <p:cNvSpPr>
            <a:spLocks noChangeArrowheads="1"/>
          </p:cNvSpPr>
          <p:nvPr/>
        </p:nvSpPr>
        <p:spPr bwMode="auto">
          <a:xfrm>
            <a:off x="3303135" y="2228300"/>
            <a:ext cx="508635" cy="267970"/>
          </a:xfrm>
          <a:prstGeom prst="homePlate">
            <a:avLst>
              <a:gd name="adj" fmla="val 46735"/>
            </a:avLst>
          </a:prstGeom>
          <a:solidFill>
            <a:schemeClr val="accent1"/>
          </a:solidFill>
          <a:ln>
            <a:noFill/>
          </a:ln>
        </p:spPr>
        <p:txBody>
          <a:bodyPr anchor="ctr"/>
          <a:lstStyle/>
          <a:p>
            <a:pPr algn="ctr"/>
            <a:endParaRPr lang="zh-CN" altLang="zh-CN" sz="2000" dirty="0">
              <a:solidFill>
                <a:srgbClr val="FFFFFF"/>
              </a:solidFill>
              <a:latin typeface="印品黑体" panose="00000500000000000000" pitchFamily="2" charset="-122"/>
              <a:ea typeface="方正正粗黑简体" panose="02000000000000000000" pitchFamily="2" charset="-122"/>
              <a:sym typeface="Arial" panose="020B0604020202020204" pitchFamily="34" charset="0"/>
            </a:endParaRPr>
          </a:p>
        </p:txBody>
      </p:sp>
      <p:sp>
        <p:nvSpPr>
          <p:cNvPr id="9" name="五边形 2"/>
          <p:cNvSpPr>
            <a:spLocks noChangeArrowheads="1"/>
          </p:cNvSpPr>
          <p:nvPr/>
        </p:nvSpPr>
        <p:spPr bwMode="auto">
          <a:xfrm>
            <a:off x="3303135" y="2894415"/>
            <a:ext cx="508635" cy="267970"/>
          </a:xfrm>
          <a:prstGeom prst="homePlate">
            <a:avLst>
              <a:gd name="adj" fmla="val 46735"/>
            </a:avLst>
          </a:prstGeom>
          <a:solidFill>
            <a:schemeClr val="accent1"/>
          </a:solidFill>
          <a:ln>
            <a:noFill/>
          </a:ln>
        </p:spPr>
        <p:txBody>
          <a:bodyPr anchor="ctr"/>
          <a:lstStyle/>
          <a:p>
            <a:pPr algn="ctr"/>
            <a:endParaRPr lang="zh-CN" altLang="zh-CN" sz="2000" dirty="0">
              <a:solidFill>
                <a:srgbClr val="FFFFFF"/>
              </a:solidFill>
              <a:latin typeface="印品黑体" panose="00000500000000000000" pitchFamily="2" charset="-122"/>
              <a:ea typeface="方正正粗黑简体" panose="02000000000000000000" pitchFamily="2" charset="-122"/>
              <a:sym typeface="Arial" panose="020B0604020202020204" pitchFamily="34" charset="0"/>
            </a:endParaRPr>
          </a:p>
        </p:txBody>
      </p:sp>
      <p:sp>
        <p:nvSpPr>
          <p:cNvPr id="2" name="五边形 2"/>
          <p:cNvSpPr>
            <a:spLocks noChangeArrowheads="1"/>
          </p:cNvSpPr>
          <p:nvPr/>
        </p:nvSpPr>
        <p:spPr bwMode="auto">
          <a:xfrm>
            <a:off x="3303135" y="3578310"/>
            <a:ext cx="508635" cy="267970"/>
          </a:xfrm>
          <a:prstGeom prst="homePlate">
            <a:avLst>
              <a:gd name="adj" fmla="val 46735"/>
            </a:avLst>
          </a:prstGeom>
          <a:solidFill>
            <a:schemeClr val="accent1"/>
          </a:solidFill>
          <a:ln>
            <a:noFill/>
          </a:ln>
        </p:spPr>
        <p:txBody>
          <a:bodyPr anchor="ctr"/>
          <a:lstStyle/>
          <a:p>
            <a:pPr algn="ctr"/>
            <a:endParaRPr lang="zh-CN" altLang="zh-CN" sz="2000" dirty="0">
              <a:solidFill>
                <a:srgbClr val="FFFFFF"/>
              </a:solidFill>
              <a:latin typeface="印品黑体" panose="00000500000000000000" pitchFamily="2" charset="-122"/>
              <a:ea typeface="方正正粗黑简体" panose="02000000000000000000" pitchFamily="2" charset="-122"/>
              <a:sym typeface="Arial" panose="020B0604020202020204" pitchFamily="34" charset="0"/>
            </a:endParaRPr>
          </a:p>
        </p:txBody>
      </p:sp>
      <p:sp>
        <p:nvSpPr>
          <p:cNvPr id="100" name="文本框 99"/>
          <p:cNvSpPr txBox="1"/>
          <p:nvPr/>
        </p:nvSpPr>
        <p:spPr>
          <a:xfrm>
            <a:off x="3951605" y="1512125"/>
            <a:ext cx="5332095" cy="398780"/>
          </a:xfrm>
          <a:prstGeom prst="rect">
            <a:avLst/>
          </a:prstGeom>
          <a:noFill/>
          <a:ln w="9525">
            <a:noFill/>
          </a:ln>
        </p:spPr>
        <p:txBody>
          <a:bodyPr wrap="square">
            <a:spAutoFit/>
          </a:bodyPr>
          <a:lstStyle/>
          <a:p>
            <a:pPr marL="266700" lvl="0" indent="-266700"/>
            <a:r>
              <a:rPr lang="zh-CN" altLang="en-US" sz="2000" kern="100" dirty="0">
                <a:latin typeface="等线" panose="02010600030101010101" pitchFamily="2" charset="-122"/>
                <a:ea typeface="仿宋" panose="02010609060101010101" pitchFamily="49" charset="-122"/>
                <a:cs typeface="楷体" panose="02010609060101010101" pitchFamily="49" charset="-122"/>
              </a:rPr>
              <a:t>理解路由表基本概念和路由分类。</a:t>
            </a:r>
            <a:endParaRPr altLang="zh-CN" sz="2000" kern="100" dirty="0">
              <a:latin typeface="等线" panose="02010600030101010101" pitchFamily="2" charset="-122"/>
              <a:ea typeface="仿宋" panose="02010609060101010101" pitchFamily="49" charset="-122"/>
              <a:cs typeface="楷体" panose="02010609060101010101" pitchFamily="49" charset="-122"/>
            </a:endParaRPr>
          </a:p>
        </p:txBody>
      </p:sp>
      <p:sp>
        <p:nvSpPr>
          <p:cNvPr id="4" name="文本框 3"/>
          <p:cNvSpPr txBox="1"/>
          <p:nvPr/>
        </p:nvSpPr>
        <p:spPr>
          <a:xfrm>
            <a:off x="3951470" y="2171150"/>
            <a:ext cx="4315460" cy="398780"/>
          </a:xfrm>
          <a:prstGeom prst="rect">
            <a:avLst/>
          </a:prstGeom>
          <a:noFill/>
          <a:ln w="9525">
            <a:noFill/>
          </a:ln>
        </p:spPr>
        <p:txBody>
          <a:bodyPr wrap="square">
            <a:spAutoFit/>
          </a:bodyPr>
          <a:lstStyle/>
          <a:p>
            <a:pPr marL="266700" indent="-266700">
              <a:buClrTx/>
              <a:buSzTx/>
              <a:buFontTx/>
            </a:pPr>
            <a:r>
              <a:rPr lang="zh-CN" altLang="en-US" sz="2000" kern="100" dirty="0">
                <a:latin typeface="等线" panose="02010600030101010101" pitchFamily="2" charset="-122"/>
                <a:ea typeface="仿宋" panose="02010609060101010101" pitchFamily="49" charset="-122"/>
                <a:cs typeface="楷体" panose="02010609060101010101" pitchFamily="49" charset="-122"/>
              </a:rPr>
              <a:t>理解路由表匹配原则。</a:t>
            </a:r>
            <a:endParaRPr lang="zh-CN" sz="2000" dirty="0">
              <a:sym typeface="+mn-ea"/>
            </a:endParaRPr>
          </a:p>
        </p:txBody>
      </p:sp>
      <p:sp>
        <p:nvSpPr>
          <p:cNvPr id="5" name="文本框 4"/>
          <p:cNvSpPr txBox="1"/>
          <p:nvPr/>
        </p:nvSpPr>
        <p:spPr>
          <a:xfrm>
            <a:off x="3951470" y="2846790"/>
            <a:ext cx="5808345" cy="398780"/>
          </a:xfrm>
          <a:prstGeom prst="rect">
            <a:avLst/>
          </a:prstGeom>
          <a:noFill/>
          <a:ln w="9525">
            <a:noFill/>
          </a:ln>
        </p:spPr>
        <p:txBody>
          <a:bodyPr wrap="square">
            <a:spAutoFit/>
          </a:bodyPr>
          <a:lstStyle/>
          <a:p>
            <a:pPr marL="266700" indent="-266700">
              <a:buClrTx/>
              <a:buSzTx/>
              <a:buFontTx/>
            </a:pPr>
            <a:r>
              <a:rPr lang="zh-CN" altLang="en-US" sz="2000" kern="100" dirty="0">
                <a:latin typeface="等线" panose="02010600030101010101" pitchFamily="2" charset="-122"/>
                <a:ea typeface="仿宋" panose="02010609060101010101" pitchFamily="49" charset="-122"/>
                <a:cs typeface="楷体" panose="02010609060101010101" pitchFamily="49" charset="-122"/>
              </a:rPr>
              <a:t>理解</a:t>
            </a:r>
            <a:r>
              <a:rPr lang="en-US" altLang="zh-CN" sz="2000" kern="100" dirty="0">
                <a:latin typeface="等线" panose="02010600030101010101" pitchFamily="2" charset="-122"/>
                <a:ea typeface="仿宋" panose="02010609060101010101" pitchFamily="49" charset="-122"/>
                <a:cs typeface="楷体" panose="02010609060101010101" pitchFamily="49" charset="-122"/>
              </a:rPr>
              <a:t>RIPv1</a:t>
            </a:r>
            <a:r>
              <a:rPr lang="zh-CN" altLang="en-US" sz="2000" kern="100" dirty="0">
                <a:latin typeface="等线" panose="02010600030101010101" pitchFamily="2" charset="-122"/>
                <a:ea typeface="仿宋" panose="02010609060101010101" pitchFamily="49" charset="-122"/>
                <a:cs typeface="楷体" panose="02010609060101010101" pitchFamily="49" charset="-122"/>
              </a:rPr>
              <a:t>与</a:t>
            </a:r>
            <a:r>
              <a:rPr lang="en-US" altLang="zh-CN" sz="2000" kern="100" dirty="0">
                <a:latin typeface="等线" panose="02010600030101010101" pitchFamily="2" charset="-122"/>
                <a:ea typeface="仿宋" panose="02010609060101010101" pitchFamily="49" charset="-122"/>
                <a:cs typeface="楷体" panose="02010609060101010101" pitchFamily="49" charset="-122"/>
              </a:rPr>
              <a:t>RIPv2</a:t>
            </a:r>
            <a:r>
              <a:rPr lang="zh-CN" altLang="en-US" sz="2000" kern="100" dirty="0">
                <a:latin typeface="等线" panose="02010600030101010101" pitchFamily="2" charset="-122"/>
                <a:ea typeface="仿宋" panose="02010609060101010101" pitchFamily="49" charset="-122"/>
                <a:cs typeface="楷体" panose="02010609060101010101" pitchFamily="49" charset="-122"/>
              </a:rPr>
              <a:t>的区别。</a:t>
            </a:r>
            <a:endParaRPr lang="zh-CN" sz="2000" dirty="0">
              <a:sym typeface="+mn-ea"/>
            </a:endParaRPr>
          </a:p>
        </p:txBody>
      </p:sp>
      <p:sp>
        <p:nvSpPr>
          <p:cNvPr id="6" name="文本框 5"/>
          <p:cNvSpPr txBox="1"/>
          <p:nvPr/>
        </p:nvSpPr>
        <p:spPr>
          <a:xfrm>
            <a:off x="3951469" y="3522430"/>
            <a:ext cx="6445825" cy="400110"/>
          </a:xfrm>
          <a:prstGeom prst="rect">
            <a:avLst/>
          </a:prstGeom>
          <a:noFill/>
          <a:ln w="9525">
            <a:noFill/>
          </a:ln>
        </p:spPr>
        <p:txBody>
          <a:bodyPr wrap="square">
            <a:spAutoFit/>
          </a:bodyPr>
          <a:lstStyle/>
          <a:p>
            <a:pPr marL="266700" indent="-266700">
              <a:buClrTx/>
              <a:buSzTx/>
              <a:buFontTx/>
            </a:pPr>
            <a:r>
              <a:rPr lang="zh-CN" altLang="en-US" sz="2000" kern="100" dirty="0">
                <a:latin typeface="等线" panose="02010600030101010101" pitchFamily="2" charset="-122"/>
                <a:ea typeface="仿宋" panose="02010609060101010101" pitchFamily="49" charset="-122"/>
                <a:cs typeface="楷体" panose="02010609060101010101" pitchFamily="49" charset="-122"/>
              </a:rPr>
              <a:t>熟悉路由表中路由条目格式和路由协议的简写代码。</a:t>
            </a:r>
            <a:endParaRPr lang="zh-CN" sz="2000" dirty="0">
              <a:sym typeface="+mn-ea"/>
            </a:endParaRPr>
          </a:p>
        </p:txBody>
      </p:sp>
      <p:sp>
        <p:nvSpPr>
          <p:cNvPr id="10" name="五边形 2"/>
          <p:cNvSpPr>
            <a:spLocks noChangeArrowheads="1"/>
          </p:cNvSpPr>
          <p:nvPr/>
        </p:nvSpPr>
        <p:spPr bwMode="auto">
          <a:xfrm>
            <a:off x="3286788" y="4233530"/>
            <a:ext cx="508635" cy="267970"/>
          </a:xfrm>
          <a:prstGeom prst="homePlate">
            <a:avLst>
              <a:gd name="adj" fmla="val 46735"/>
            </a:avLst>
          </a:prstGeom>
          <a:solidFill>
            <a:schemeClr val="accent1"/>
          </a:solidFill>
          <a:ln>
            <a:noFill/>
          </a:ln>
        </p:spPr>
        <p:txBody>
          <a:bodyPr anchor="ctr"/>
          <a:lstStyle/>
          <a:p>
            <a:pPr algn="ctr"/>
            <a:endParaRPr lang="zh-CN" altLang="zh-CN" sz="2000" dirty="0">
              <a:solidFill>
                <a:srgbClr val="FFFFFF"/>
              </a:solidFill>
              <a:latin typeface="印品黑体" panose="00000500000000000000" pitchFamily="2" charset="-122"/>
              <a:ea typeface="方正正粗黑简体" panose="02000000000000000000" pitchFamily="2" charset="-122"/>
              <a:sym typeface="Arial" panose="020B0604020202020204" pitchFamily="34" charset="0"/>
            </a:endParaRPr>
          </a:p>
        </p:txBody>
      </p:sp>
      <p:sp>
        <p:nvSpPr>
          <p:cNvPr id="11" name="五边形 2"/>
          <p:cNvSpPr>
            <a:spLocks noChangeArrowheads="1"/>
          </p:cNvSpPr>
          <p:nvPr/>
        </p:nvSpPr>
        <p:spPr bwMode="auto">
          <a:xfrm>
            <a:off x="3286788" y="4899645"/>
            <a:ext cx="508635" cy="267970"/>
          </a:xfrm>
          <a:prstGeom prst="homePlate">
            <a:avLst>
              <a:gd name="adj" fmla="val 46735"/>
            </a:avLst>
          </a:prstGeom>
          <a:solidFill>
            <a:schemeClr val="accent1"/>
          </a:solidFill>
          <a:ln>
            <a:noFill/>
          </a:ln>
        </p:spPr>
        <p:txBody>
          <a:bodyPr anchor="ctr"/>
          <a:lstStyle/>
          <a:p>
            <a:pPr algn="ctr"/>
            <a:endParaRPr lang="zh-CN" altLang="zh-CN" sz="2000" dirty="0">
              <a:solidFill>
                <a:srgbClr val="FFFFFF"/>
              </a:solidFill>
              <a:latin typeface="印品黑体" panose="00000500000000000000" pitchFamily="2" charset="-122"/>
              <a:ea typeface="方正正粗黑简体" panose="02000000000000000000" pitchFamily="2" charset="-122"/>
              <a:sym typeface="Arial" panose="020B0604020202020204" pitchFamily="34" charset="0"/>
            </a:endParaRPr>
          </a:p>
        </p:txBody>
      </p:sp>
      <p:sp>
        <p:nvSpPr>
          <p:cNvPr id="12" name="五边形 2"/>
          <p:cNvSpPr>
            <a:spLocks noChangeArrowheads="1"/>
          </p:cNvSpPr>
          <p:nvPr/>
        </p:nvSpPr>
        <p:spPr bwMode="auto">
          <a:xfrm>
            <a:off x="3286788" y="5583540"/>
            <a:ext cx="508635" cy="267970"/>
          </a:xfrm>
          <a:prstGeom prst="homePlate">
            <a:avLst>
              <a:gd name="adj" fmla="val 46735"/>
            </a:avLst>
          </a:prstGeom>
          <a:solidFill>
            <a:schemeClr val="accent1"/>
          </a:solidFill>
          <a:ln>
            <a:noFill/>
          </a:ln>
        </p:spPr>
        <p:txBody>
          <a:bodyPr anchor="ctr"/>
          <a:lstStyle/>
          <a:p>
            <a:pPr algn="ctr"/>
            <a:endParaRPr lang="zh-CN" altLang="zh-CN" sz="2000" dirty="0">
              <a:solidFill>
                <a:srgbClr val="FFFFFF"/>
              </a:solidFill>
              <a:latin typeface="印品黑体" panose="00000500000000000000" pitchFamily="2" charset="-122"/>
              <a:ea typeface="方正正粗黑简体" panose="02000000000000000000" pitchFamily="2" charset="-122"/>
              <a:sym typeface="Arial" panose="020B0604020202020204" pitchFamily="34" charset="0"/>
            </a:endParaRPr>
          </a:p>
        </p:txBody>
      </p:sp>
      <p:sp>
        <p:nvSpPr>
          <p:cNvPr id="13" name="文本框 12"/>
          <p:cNvSpPr txBox="1"/>
          <p:nvPr/>
        </p:nvSpPr>
        <p:spPr>
          <a:xfrm>
            <a:off x="3935123" y="4176380"/>
            <a:ext cx="4315460" cy="398780"/>
          </a:xfrm>
          <a:prstGeom prst="rect">
            <a:avLst/>
          </a:prstGeom>
          <a:noFill/>
          <a:ln w="9525">
            <a:noFill/>
          </a:ln>
        </p:spPr>
        <p:txBody>
          <a:bodyPr wrap="square">
            <a:spAutoFit/>
          </a:bodyPr>
          <a:lstStyle/>
          <a:p>
            <a:pPr marL="266700" indent="-266700">
              <a:buClrTx/>
              <a:buSzTx/>
              <a:buFontTx/>
            </a:pPr>
            <a:r>
              <a:rPr lang="zh-CN" altLang="en-US" sz="2000" kern="100" dirty="0">
                <a:latin typeface="等线" panose="02010600030101010101" pitchFamily="2" charset="-122"/>
                <a:ea typeface="仿宋" panose="02010609060101010101" pitchFamily="49" charset="-122"/>
                <a:cs typeface="楷体" panose="02010609060101010101" pitchFamily="49" charset="-122"/>
              </a:rPr>
              <a:t>掌握</a:t>
            </a:r>
            <a:r>
              <a:rPr lang="en-US" altLang="zh-CN" sz="2000" kern="100" dirty="0">
                <a:latin typeface="等线" panose="02010600030101010101" pitchFamily="2" charset="-122"/>
                <a:ea typeface="仿宋" panose="02010609060101010101" pitchFamily="49" charset="-122"/>
                <a:cs typeface="楷体" panose="02010609060101010101" pitchFamily="49" charset="-122"/>
              </a:rPr>
              <a:t>RIP</a:t>
            </a:r>
            <a:r>
              <a:rPr lang="zh-CN" altLang="en-US" sz="2000" kern="100" dirty="0">
                <a:latin typeface="等线" panose="02010600030101010101" pitchFamily="2" charset="-122"/>
                <a:ea typeface="仿宋" panose="02010609060101010101" pitchFamily="49" charset="-122"/>
                <a:cs typeface="楷体" panose="02010609060101010101" pitchFamily="49" charset="-122"/>
              </a:rPr>
              <a:t>路由协议概念。</a:t>
            </a:r>
            <a:endParaRPr lang="zh-CN" sz="2000" dirty="0">
              <a:sym typeface="+mn-ea"/>
            </a:endParaRPr>
          </a:p>
        </p:txBody>
      </p:sp>
      <p:sp>
        <p:nvSpPr>
          <p:cNvPr id="14" name="文本框 13"/>
          <p:cNvSpPr txBox="1"/>
          <p:nvPr/>
        </p:nvSpPr>
        <p:spPr>
          <a:xfrm>
            <a:off x="3935123" y="4852020"/>
            <a:ext cx="5808345" cy="398780"/>
          </a:xfrm>
          <a:prstGeom prst="rect">
            <a:avLst/>
          </a:prstGeom>
          <a:noFill/>
          <a:ln w="9525">
            <a:noFill/>
          </a:ln>
        </p:spPr>
        <p:txBody>
          <a:bodyPr wrap="square">
            <a:spAutoFit/>
          </a:bodyPr>
          <a:lstStyle/>
          <a:p>
            <a:pPr marL="266700" indent="-266700">
              <a:buClrTx/>
              <a:buSzTx/>
              <a:buFontTx/>
            </a:pPr>
            <a:r>
              <a:rPr lang="zh-CN" altLang="en-US" sz="2000" kern="100" dirty="0">
                <a:latin typeface="等线" panose="02010600030101010101" pitchFamily="2" charset="-122"/>
                <a:ea typeface="仿宋" panose="02010609060101010101" pitchFamily="49" charset="-122"/>
                <a:cs typeface="楷体" panose="02010609060101010101" pitchFamily="49" charset="-122"/>
              </a:rPr>
              <a:t>掌握</a:t>
            </a:r>
            <a:r>
              <a:rPr lang="en-US" altLang="zh-CN" sz="2000" kern="100" dirty="0">
                <a:latin typeface="等线" panose="02010600030101010101" pitchFamily="2" charset="-122"/>
                <a:ea typeface="仿宋" panose="02010609060101010101" pitchFamily="49" charset="-122"/>
                <a:cs typeface="楷体" panose="02010609060101010101" pitchFamily="49" charset="-122"/>
              </a:rPr>
              <a:t>RIP</a:t>
            </a:r>
            <a:r>
              <a:rPr lang="zh-CN" altLang="en-US" sz="2000" kern="100" dirty="0">
                <a:latin typeface="等线" panose="02010600030101010101" pitchFamily="2" charset="-122"/>
                <a:ea typeface="仿宋" panose="02010609060101010101" pitchFamily="49" charset="-122"/>
                <a:cs typeface="楷体" panose="02010609060101010101" pitchFamily="49" charset="-122"/>
              </a:rPr>
              <a:t>协议的配置方法。</a:t>
            </a:r>
            <a:endParaRPr lang="zh-CN" altLang="en-US" sz="2000" kern="100" dirty="0">
              <a:latin typeface="等线" panose="02010600030101010101" pitchFamily="2" charset="-122"/>
              <a:ea typeface="仿宋" panose="02010609060101010101" pitchFamily="49" charset="-122"/>
              <a:cs typeface="楷体" panose="02010609060101010101" pitchFamily="49" charset="-122"/>
            </a:endParaRPr>
          </a:p>
        </p:txBody>
      </p:sp>
      <p:sp>
        <p:nvSpPr>
          <p:cNvPr id="15" name="文本框 14"/>
          <p:cNvSpPr txBox="1"/>
          <p:nvPr/>
        </p:nvSpPr>
        <p:spPr>
          <a:xfrm>
            <a:off x="3935122" y="5527660"/>
            <a:ext cx="6445825" cy="400110"/>
          </a:xfrm>
          <a:prstGeom prst="rect">
            <a:avLst/>
          </a:prstGeom>
          <a:noFill/>
          <a:ln w="9525">
            <a:noFill/>
          </a:ln>
        </p:spPr>
        <p:txBody>
          <a:bodyPr wrap="square">
            <a:spAutoFit/>
          </a:bodyPr>
          <a:lstStyle/>
          <a:p>
            <a:pPr marL="266700" indent="-266700">
              <a:buClrTx/>
              <a:buSzTx/>
              <a:buFontTx/>
            </a:pPr>
            <a:r>
              <a:rPr lang="zh-CN" altLang="en-US" sz="2000" kern="100" dirty="0">
                <a:latin typeface="等线" panose="02010600030101010101" pitchFamily="2" charset="-122"/>
                <a:ea typeface="仿宋" panose="02010609060101010101" pitchFamily="49" charset="-122"/>
                <a:cs typeface="楷体" panose="02010609060101010101" pitchFamily="49" charset="-122"/>
              </a:rPr>
              <a:t>掌握</a:t>
            </a:r>
            <a:r>
              <a:rPr lang="en-US" altLang="zh-CN" sz="2000" kern="100" dirty="0">
                <a:latin typeface="等线" panose="02010600030101010101" pitchFamily="2" charset="-122"/>
                <a:ea typeface="仿宋" panose="02010609060101010101" pitchFamily="49" charset="-122"/>
                <a:cs typeface="楷体" panose="02010609060101010101" pitchFamily="49" charset="-122"/>
              </a:rPr>
              <a:t>RIP</a:t>
            </a:r>
            <a:r>
              <a:rPr lang="zh-CN" altLang="en-US" sz="2000" kern="100" dirty="0">
                <a:latin typeface="等线" panose="02010600030101010101" pitchFamily="2" charset="-122"/>
                <a:ea typeface="仿宋" panose="02010609060101010101" pitchFamily="49" charset="-122"/>
                <a:cs typeface="楷体" panose="02010609060101010101" pitchFamily="49" charset="-122"/>
              </a:rPr>
              <a:t>的检验与排错方法。</a:t>
            </a:r>
            <a:endParaRPr lang="zh-CN" sz="2000" dirty="0">
              <a:sym typeface="+mn-ea"/>
            </a:endParaRPr>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8"/>
          <p:cNvSpPr txBox="1"/>
          <p:nvPr/>
        </p:nvSpPr>
        <p:spPr>
          <a:xfrm>
            <a:off x="4454907" y="233900"/>
            <a:ext cx="3948938" cy="492125"/>
          </a:xfrm>
          <a:prstGeom prst="rect">
            <a:avLst/>
          </a:prstGeom>
          <a:noFill/>
        </p:spPr>
        <p:txBody>
          <a:bodyPr wrap="square" lIns="0" tIns="0" rIns="0" bIns="0" rtlCol="0" anchor="ctr">
            <a:spAutoFit/>
          </a:bodyPr>
          <a:lstStyle/>
          <a:p>
            <a:pPr algn="ctr"/>
            <a:r>
              <a:rPr lang="zh-CN" altLang="en-US" sz="32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路由与路由表</a:t>
            </a:r>
            <a:endParaRPr lang="zh-CN" sz="32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59" name="组合 58"/>
          <p:cNvGrpSpPr/>
          <p:nvPr/>
        </p:nvGrpSpPr>
        <p:grpSpPr>
          <a:xfrm>
            <a:off x="539338" y="726169"/>
            <a:ext cx="11780077" cy="0"/>
            <a:chOff x="503625" y="726011"/>
            <a:chExt cx="11780723" cy="0"/>
          </a:xfrm>
        </p:grpSpPr>
        <p:cxnSp>
          <p:nvCxnSpPr>
            <p:cNvPr id="60" name="直接连接符 59"/>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8" name="内容占位符 2"/>
          <p:cNvSpPr txBox="1"/>
          <p:nvPr/>
        </p:nvSpPr>
        <p:spPr>
          <a:xfrm>
            <a:off x="762854" y="1365744"/>
            <a:ext cx="7454880" cy="4708031"/>
          </a:xfrm>
          <a:prstGeom prst="rect">
            <a:avLst/>
          </a:prstGeom>
        </p:spPr>
        <p:txBody>
          <a:bodyPr/>
          <a:lstStyle>
            <a:lvl1pPr marL="216535" indent="-216535" algn="l" defTabSz="866775" rtl="0" eaLnBrk="1" latinLnBrk="0" hangingPunct="1">
              <a:lnSpc>
                <a:spcPct val="90000"/>
              </a:lnSpc>
              <a:spcBef>
                <a:spcPts val="945"/>
              </a:spcBef>
              <a:buFont typeface="Arial" panose="020B0604020202020204" pitchFamily="34" charset="0"/>
              <a:buChar char="•"/>
              <a:defRPr sz="266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65" kern="1200">
                <a:solidFill>
                  <a:schemeClr val="tx1"/>
                </a:solidFill>
                <a:latin typeface="+mn-lt"/>
                <a:ea typeface="+mn-ea"/>
                <a:cs typeface="+mn-cs"/>
              </a:defRPr>
            </a:lvl2pPr>
            <a:lvl3pPr marL="1083310" indent="-216535" algn="l" defTabSz="866775" rtl="0" eaLnBrk="1" latinLnBrk="0" hangingPunct="1">
              <a:lnSpc>
                <a:spcPct val="90000"/>
              </a:lnSpc>
              <a:spcBef>
                <a:spcPts val="475"/>
              </a:spcBef>
              <a:buFont typeface="Arial" panose="020B0604020202020204" pitchFamily="34" charset="0"/>
              <a:buChar char="•"/>
              <a:defRPr sz="186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4pPr>
            <a:lvl5pPr marL="195008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5pPr>
            <a:lvl6pPr marL="238315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6pPr>
            <a:lvl7pPr marL="281686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7pPr>
            <a:lvl8pPr marL="324993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8pPr>
            <a:lvl9pPr marL="368427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9pPr>
          </a:lstStyle>
          <a:p>
            <a:pPr marL="0" indent="457200">
              <a:lnSpc>
                <a:spcPct val="150000"/>
              </a:lnSpc>
              <a:spcBef>
                <a:spcPts val="900"/>
              </a:spcBef>
              <a:buNone/>
            </a:pPr>
            <a:r>
              <a:rPr lang="zh-CN" altLang="en-US" sz="2400" dirty="0">
                <a:latin typeface="新宋体" panose="02010609030101010101" pitchFamily="49" charset="-122"/>
                <a:ea typeface="新宋体" panose="02010609030101010101" pitchFamily="49" charset="-122"/>
              </a:rPr>
              <a:t>路由器能够将数据包转发到正确的目的地，并在转发过程中选择最佳路径的设备。路由器为数据包选择路径的过程（跨越从源主机到目标主机的一个互联网络来转发数据包的过程），即是路由。</a:t>
            </a:r>
            <a:endParaRPr lang="zh-CN" altLang="en-US" sz="2400" dirty="0">
              <a:latin typeface="新宋体" panose="02010609030101010101" pitchFamily="49" charset="-122"/>
              <a:ea typeface="新宋体" panose="02010609030101010101" pitchFamily="49" charset="-122"/>
            </a:endParaRPr>
          </a:p>
          <a:p>
            <a:pPr marL="0" indent="457200">
              <a:lnSpc>
                <a:spcPct val="150000"/>
              </a:lnSpc>
              <a:spcBef>
                <a:spcPts val="900"/>
              </a:spcBef>
              <a:buNone/>
            </a:pPr>
            <a:r>
              <a:rPr lang="zh-CN" altLang="en-US" sz="2400" dirty="0">
                <a:latin typeface="新宋体" panose="02010609030101010101" pitchFamily="49" charset="-122"/>
                <a:ea typeface="新宋体" panose="02010609030101010101" pitchFamily="49" charset="-122"/>
              </a:rPr>
              <a:t>路由表就是路由器中维护的路由条目的集合。路由表是路由器选择路径的唯一依据。即表里面有匹配项就转发数据，没有就将数据丢弃，丢弃之后会向源端发送回馈机制。</a:t>
            </a:r>
            <a:endParaRPr altLang="zh-CN" sz="2400" dirty="0">
              <a:latin typeface="新宋体" panose="02010609030101010101" pitchFamily="49" charset="-122"/>
              <a:ea typeface="新宋体" panose="02010609030101010101" pitchFamily="49" charset="-122"/>
            </a:endParaRPr>
          </a:p>
        </p:txBody>
      </p:sp>
      <p:pic>
        <p:nvPicPr>
          <p:cNvPr id="6" name="图片 5"/>
          <p:cNvPicPr>
            <a:picLocks noChangeAspect="1"/>
          </p:cNvPicPr>
          <p:nvPr/>
        </p:nvPicPr>
        <p:blipFill>
          <a:blip r:embed="rId1"/>
          <a:stretch>
            <a:fillRect/>
          </a:stretch>
        </p:blipFill>
        <p:spPr>
          <a:xfrm>
            <a:off x="8519974" y="1002695"/>
            <a:ext cx="3200400" cy="2428875"/>
          </a:xfrm>
          <a:prstGeom prst="rect">
            <a:avLst/>
          </a:prstGeom>
        </p:spPr>
      </p:pic>
      <p:pic>
        <p:nvPicPr>
          <p:cNvPr id="9" name="图片 8"/>
          <p:cNvPicPr>
            <a:picLocks noChangeAspect="1"/>
          </p:cNvPicPr>
          <p:nvPr/>
        </p:nvPicPr>
        <p:blipFill>
          <a:blip r:embed="rId2"/>
          <a:stretch>
            <a:fillRect/>
          </a:stretch>
        </p:blipFill>
        <p:spPr>
          <a:xfrm>
            <a:off x="8533575" y="3616325"/>
            <a:ext cx="3186799" cy="2369436"/>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8"/>
          <p:cNvSpPr txBox="1"/>
          <p:nvPr/>
        </p:nvSpPr>
        <p:spPr>
          <a:xfrm>
            <a:off x="4061449" y="233726"/>
            <a:ext cx="4679868" cy="492443"/>
          </a:xfrm>
          <a:prstGeom prst="rect">
            <a:avLst/>
          </a:prstGeom>
          <a:noFill/>
        </p:spPr>
        <p:txBody>
          <a:bodyPr wrap="square" lIns="0" tIns="0" rIns="0" bIns="0" rtlCol="0" anchor="ctr">
            <a:spAutoFit/>
          </a:bodyPr>
          <a:lstStyle/>
          <a:p>
            <a:pPr algn="ctr"/>
            <a:r>
              <a:rPr lang="zh-CN" altLang="en-US" sz="32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路由表的分类</a:t>
            </a:r>
            <a:endParaRPr lang="zh-CN" sz="32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59" name="组合 58"/>
          <p:cNvGrpSpPr/>
          <p:nvPr/>
        </p:nvGrpSpPr>
        <p:grpSpPr>
          <a:xfrm>
            <a:off x="539338" y="726169"/>
            <a:ext cx="11780077" cy="0"/>
            <a:chOff x="503625" y="726011"/>
            <a:chExt cx="11780723" cy="0"/>
          </a:xfrm>
        </p:grpSpPr>
        <p:cxnSp>
          <p:nvCxnSpPr>
            <p:cNvPr id="60" name="直接连接符 59"/>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3" name="文本框 2"/>
          <p:cNvSpPr txBox="1"/>
          <p:nvPr/>
        </p:nvSpPr>
        <p:spPr>
          <a:xfrm>
            <a:off x="1198935" y="1218612"/>
            <a:ext cx="10460880" cy="5117940"/>
          </a:xfrm>
          <a:prstGeom prst="rect">
            <a:avLst/>
          </a:prstGeom>
          <a:noFill/>
        </p:spPr>
        <p:txBody>
          <a:bodyPr wrap="square">
            <a:spAutoFit/>
          </a:bodyPr>
          <a:lstStyle/>
          <a:p>
            <a:pPr indent="266700" algn="just">
              <a:lnSpc>
                <a:spcPct val="150000"/>
              </a:lnSpc>
            </a:pPr>
            <a:r>
              <a:rPr lang="zh-CN" altLang="zh-CN" sz="2000" b="1" kern="100" dirty="0">
                <a:solidFill>
                  <a:srgbClr val="000000"/>
                </a:solidFill>
                <a:effectLst/>
                <a:latin typeface="+mj-ea"/>
                <a:ea typeface="+mj-ea"/>
                <a:cs typeface="楷体" panose="02010609060101010101" pitchFamily="49" charset="-122"/>
              </a:rPr>
              <a:t>（</a:t>
            </a:r>
            <a:r>
              <a:rPr lang="en-US" altLang="zh-CN" sz="2000" b="1" kern="100" dirty="0">
                <a:solidFill>
                  <a:srgbClr val="000000"/>
                </a:solidFill>
                <a:effectLst/>
                <a:latin typeface="+mj-ea"/>
                <a:ea typeface="+mj-ea"/>
                <a:cs typeface="楷体" panose="02010609060101010101" pitchFamily="49" charset="-122"/>
              </a:rPr>
              <a:t>1</a:t>
            </a:r>
            <a:r>
              <a:rPr lang="zh-CN" altLang="zh-CN" sz="2000" b="1" kern="100" dirty="0">
                <a:solidFill>
                  <a:srgbClr val="000000"/>
                </a:solidFill>
                <a:effectLst/>
                <a:latin typeface="+mj-ea"/>
                <a:ea typeface="+mj-ea"/>
                <a:cs typeface="楷体" panose="02010609060101010101" pitchFamily="49" charset="-122"/>
              </a:rPr>
              <a:t>）直连路由：</a:t>
            </a:r>
            <a:r>
              <a:rPr lang="zh-CN" altLang="zh-CN" sz="2000"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直连接口所在网段的路由条目，由设备自动生成。注意，只有当接口的</a:t>
            </a:r>
            <a:r>
              <a:rPr lang="en-US" altLang="zh-CN" sz="2000"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IP</a:t>
            </a:r>
            <a:r>
              <a:rPr lang="zh-CN" altLang="zh-CN" sz="2000"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已经配置好，并且开启接口状态之后，才能自动生成。</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ct val="150000"/>
              </a:lnSpc>
            </a:pPr>
            <a:r>
              <a:rPr lang="zh-CN" altLang="zh-CN" sz="2000" b="1"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a:t>
            </a:r>
            <a:r>
              <a:rPr lang="en-US" altLang="zh-CN" sz="2000" b="1"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2</a:t>
            </a:r>
            <a:r>
              <a:rPr lang="zh-CN" altLang="zh-CN" sz="2000" b="1"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）静态路由：</a:t>
            </a:r>
            <a:r>
              <a:rPr lang="zh-CN" altLang="zh-CN" sz="2000"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由网络管理员手工配置的路由条目，当网络的拓扑结构或链路的状态发生变化时，需要手工去修改路由表中相关的静态路由信息，缺乏灵活性。</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ct val="150000"/>
              </a:lnSpc>
            </a:pPr>
            <a:r>
              <a:rPr lang="zh-CN" altLang="zh-CN" sz="2000" b="1"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a:t>
            </a:r>
            <a:r>
              <a:rPr lang="en-US" altLang="zh-CN" sz="2000" b="1"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3</a:t>
            </a:r>
            <a:r>
              <a:rPr lang="zh-CN" altLang="zh-CN" sz="2000" b="1"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）默认路由：</a:t>
            </a:r>
            <a:r>
              <a:rPr lang="zh-CN" altLang="zh-CN" sz="2000"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由网络管理员手工配置的路由条目，为了优化方向一致的网段。当路由器在路由表中找不到目标网络的路由条目时，路由器将请求转发到默认路由接口上。</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ct val="150000"/>
              </a:lnSpc>
            </a:pPr>
            <a:r>
              <a:rPr lang="zh-CN" altLang="zh-CN" sz="2000" b="1"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a:t>
            </a:r>
            <a:r>
              <a:rPr lang="en-US" altLang="zh-CN" sz="2000" b="1"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4</a:t>
            </a:r>
            <a:r>
              <a:rPr lang="zh-CN" altLang="zh-CN" sz="2000" b="1"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）浮动路由：</a:t>
            </a:r>
            <a:r>
              <a:rPr lang="zh-CN" altLang="zh-CN" sz="2000"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可以为静态路由与默认路由设置备份，优先级低于原配，当原配存在时会被隐藏，当原配消失时才会出现。。</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ct val="150000"/>
              </a:lnSpc>
            </a:pPr>
            <a:r>
              <a:rPr lang="zh-CN" altLang="zh-CN" sz="2000" b="1"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a:t>
            </a:r>
            <a:r>
              <a:rPr lang="en-US" altLang="zh-CN" sz="2000" b="1"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5</a:t>
            </a:r>
            <a:r>
              <a:rPr lang="zh-CN" altLang="zh-CN" sz="2000" b="1"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）动态路由：</a:t>
            </a:r>
            <a:r>
              <a:rPr lang="zh-CN" altLang="zh-CN" sz="2000"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通过相互连接的路由器之间交换彼此信息，然后按照一定的算法优化出来的，而这些路由信息是在一定时间间隙里不断更新，以适应不断变化的网络（如</a:t>
            </a:r>
            <a:r>
              <a:rPr lang="en-US" altLang="zh-CN" sz="2000"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RIP</a:t>
            </a:r>
            <a:r>
              <a:rPr lang="zh-CN" altLang="zh-CN" sz="2000"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a:t>
            </a:r>
            <a:r>
              <a:rPr lang="en-US" altLang="zh-CN" sz="2000"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OSPF</a:t>
            </a:r>
            <a:r>
              <a:rPr lang="zh-CN" altLang="zh-CN" sz="2000"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等）。</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8"/>
          <p:cNvSpPr txBox="1"/>
          <p:nvPr/>
        </p:nvSpPr>
        <p:spPr>
          <a:xfrm>
            <a:off x="3443900" y="233726"/>
            <a:ext cx="5915006" cy="492443"/>
          </a:xfrm>
          <a:prstGeom prst="rect">
            <a:avLst/>
          </a:prstGeom>
          <a:noFill/>
        </p:spPr>
        <p:txBody>
          <a:bodyPr wrap="square" lIns="0" tIns="0" rIns="0" bIns="0" rtlCol="0" anchor="ctr">
            <a:spAutoFit/>
          </a:bodyPr>
          <a:lstStyle/>
          <a:p>
            <a:pPr algn="ctr"/>
            <a:r>
              <a:rPr lang="zh-CN" altLang="en-US" sz="32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检查路由表的先后顺序</a:t>
            </a:r>
            <a:endParaRPr lang="zh-CN" sz="32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59" name="组合 58"/>
          <p:cNvGrpSpPr/>
          <p:nvPr/>
        </p:nvGrpSpPr>
        <p:grpSpPr>
          <a:xfrm>
            <a:off x="539338" y="726169"/>
            <a:ext cx="11780077" cy="0"/>
            <a:chOff x="503625" y="726011"/>
            <a:chExt cx="11780723" cy="0"/>
          </a:xfrm>
        </p:grpSpPr>
        <p:cxnSp>
          <p:nvCxnSpPr>
            <p:cNvPr id="60" name="直接连接符 59"/>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3" name="文本框 2"/>
          <p:cNvSpPr txBox="1"/>
          <p:nvPr/>
        </p:nvSpPr>
        <p:spPr>
          <a:xfrm>
            <a:off x="717975" y="850805"/>
            <a:ext cx="11422800" cy="6041269"/>
          </a:xfrm>
          <a:prstGeom prst="rect">
            <a:avLst/>
          </a:prstGeom>
          <a:noFill/>
        </p:spPr>
        <p:txBody>
          <a:bodyPr wrap="square">
            <a:spAutoFit/>
          </a:bodyPr>
          <a:lstStyle/>
          <a:p>
            <a:pPr indent="266700" algn="just">
              <a:lnSpc>
                <a:spcPct val="150000"/>
              </a:lnSpc>
            </a:pPr>
            <a:r>
              <a:rPr lang="zh-CN" altLang="zh-CN" sz="2000"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a:t>
            </a:r>
            <a:r>
              <a:rPr lang="en-US" altLang="zh-CN" sz="2000"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1</a:t>
            </a:r>
            <a:r>
              <a:rPr lang="zh-CN" altLang="zh-CN" sz="2000"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）第一：最长掩码匹配原则</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ct val="150000"/>
              </a:lnSpc>
            </a:pPr>
            <a:r>
              <a:rPr lang="zh-CN" altLang="zh-CN" sz="2000"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例如，查找去往</a:t>
            </a:r>
            <a:r>
              <a:rPr lang="en-US" altLang="zh-CN" sz="2000"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192.168.1.1</a:t>
            </a:r>
            <a:r>
              <a:rPr lang="zh-CN" altLang="zh-CN" sz="2000"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的路径时，发现</a:t>
            </a:r>
            <a:r>
              <a:rPr lang="en-US" altLang="zh-CN" sz="2000" u="none" strike="noStrike" kern="100" dirty="0" err="1">
                <a:solidFill>
                  <a:srgbClr val="000000"/>
                </a:solidFill>
                <a:effectLst/>
                <a:latin typeface="仿宋" panose="02010609060101010101" pitchFamily="49" charset="-122"/>
                <a:ea typeface="宋体" panose="02010600030101010101" pitchFamily="2" charset="-122"/>
                <a:cs typeface="楷体" panose="02010609060101010101" pitchFamily="49" charset="-122"/>
                <a:hlinkClick r:id="rId1"/>
              </a:rPr>
              <a:t>路由表</a:t>
            </a:r>
            <a:r>
              <a:rPr lang="zh-CN" altLang="zh-CN" sz="2000"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有如下两个表项，路由器会选择第一条路由转发，因为第一条的</a:t>
            </a:r>
            <a:r>
              <a:rPr lang="en-US" altLang="zh-CN" sz="2000"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IP</a:t>
            </a:r>
            <a:r>
              <a:rPr lang="zh-CN" altLang="zh-CN" sz="2000"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地址范围更小</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ct val="150000"/>
              </a:lnSpc>
            </a:pPr>
            <a:r>
              <a:rPr lang="en-US" altLang="zh-CN" sz="2000" kern="100" dirty="0">
                <a:solidFill>
                  <a:srgbClr val="000000"/>
                </a:solidFill>
                <a:effectLst/>
                <a:latin typeface="仿宋" panose="02010609060101010101" pitchFamily="49" charset="-122"/>
                <a:ea typeface="宋体" panose="02010600030101010101" pitchFamily="2" charset="-122"/>
                <a:cs typeface="楷体" panose="02010609060101010101" pitchFamily="49" charset="-122"/>
              </a:rPr>
              <a:t>192.168.1.0  mask 255.255.255.0  next hop 10.1.1.1</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ct val="150000"/>
              </a:lnSpc>
            </a:pPr>
            <a:r>
              <a:rPr lang="en-US" altLang="zh-CN" sz="2000" kern="100" dirty="0">
                <a:solidFill>
                  <a:srgbClr val="000000"/>
                </a:solidFill>
                <a:effectLst/>
                <a:latin typeface="仿宋" panose="02010609060101010101" pitchFamily="49" charset="-122"/>
                <a:ea typeface="宋体" panose="02010600030101010101" pitchFamily="2" charset="-122"/>
                <a:cs typeface="楷体" panose="02010609060101010101" pitchFamily="49" charset="-122"/>
              </a:rPr>
              <a:t>192.168.1.0  mask 255.255.0.0    next hop 172.16.1.1</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ct val="150000"/>
              </a:lnSpc>
            </a:pPr>
            <a:r>
              <a:rPr lang="zh-CN" altLang="zh-CN" sz="2000"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a:t>
            </a:r>
            <a:r>
              <a:rPr lang="en-US" altLang="zh-CN" sz="2000"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2</a:t>
            </a:r>
            <a:r>
              <a:rPr lang="zh-CN" altLang="zh-CN" sz="2000"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）第二：按照优先级进行检查，不同的路由条目类型优先级不一样。</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ct val="150000"/>
              </a:lnSpc>
            </a:pPr>
            <a:r>
              <a:rPr lang="zh-CN" altLang="zh-CN" sz="2000"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优先级的确定：根据管理距离值来决定路由条目类型优先级。每种路由条目类型都有自己的管理距离值。</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ct val="150000"/>
              </a:lnSpc>
            </a:pPr>
            <a:r>
              <a:rPr lang="zh-CN" altLang="zh-CN" sz="2000"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管理距离值（</a:t>
            </a:r>
            <a:r>
              <a:rPr lang="en-US" altLang="zh-CN" sz="2000"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AD</a:t>
            </a:r>
            <a:r>
              <a:rPr lang="zh-CN" altLang="zh-CN" sz="2000"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）：直连路由</a:t>
            </a:r>
            <a:r>
              <a:rPr lang="en-US" altLang="zh-CN" sz="2000"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C</a:t>
            </a:r>
            <a:r>
              <a:rPr lang="zh-CN" altLang="zh-CN" sz="2000"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的管理距离值默认为</a:t>
            </a:r>
            <a:r>
              <a:rPr lang="en-US" altLang="zh-CN" sz="2000"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0</a:t>
            </a:r>
            <a:r>
              <a:rPr lang="zh-CN" altLang="zh-CN" sz="2000"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；静态路由</a:t>
            </a:r>
            <a:r>
              <a:rPr lang="en-US" altLang="zh-CN" sz="2000"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S</a:t>
            </a:r>
            <a:r>
              <a:rPr lang="zh-CN" altLang="zh-CN" sz="2000"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的管理距离值默认为</a:t>
            </a:r>
            <a:r>
              <a:rPr lang="en-US" altLang="zh-CN" sz="2000"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1</a:t>
            </a:r>
            <a:r>
              <a:rPr lang="zh-CN" altLang="zh-CN" sz="2000"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；默认路由</a:t>
            </a:r>
            <a:r>
              <a:rPr lang="en-US" altLang="zh-CN" sz="2000"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S*</a:t>
            </a:r>
            <a:r>
              <a:rPr lang="zh-CN" altLang="zh-CN" sz="2000"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的管理距离值默认为无穷大。默认值可以改，但一般不改。值越小，优先级越高。</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ct val="150000"/>
              </a:lnSpc>
            </a:pPr>
            <a:r>
              <a:rPr lang="zh-CN" altLang="zh-CN" sz="2000"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a:t>
            </a:r>
            <a:r>
              <a:rPr lang="en-US" altLang="zh-CN" sz="2000"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3</a:t>
            </a:r>
            <a:r>
              <a:rPr lang="zh-CN" altLang="zh-CN" sz="2000"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）第三：如果路由表中目的网段的范围相同，并且路由优先级也相同，那么度量值（</a:t>
            </a:r>
            <a:r>
              <a:rPr lang="en-US" altLang="zh-CN" sz="2000"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metric</a:t>
            </a:r>
            <a:r>
              <a:rPr lang="zh-CN" altLang="zh-CN" sz="2000"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）小的优先，不同的路由协议有不同的度量值规定，静态路由和直连路由为</a:t>
            </a:r>
            <a:r>
              <a:rPr lang="en-US" altLang="zh-CN" sz="2000"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0</a:t>
            </a:r>
            <a:r>
              <a:rPr lang="zh-CN" altLang="zh-CN" sz="2000"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，且不可修改，</a:t>
            </a:r>
            <a:r>
              <a:rPr lang="en-US" altLang="zh-CN" sz="2000"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RIP</a:t>
            </a:r>
            <a:r>
              <a:rPr lang="zh-CN" altLang="zh-CN" sz="2000"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以跳数作为度量值，</a:t>
            </a:r>
            <a:r>
              <a:rPr lang="en-US" altLang="zh-CN" sz="2000"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OSPF</a:t>
            </a:r>
            <a:r>
              <a:rPr lang="zh-CN" altLang="zh-CN" sz="2000" kern="100" dirty="0">
                <a:solidFill>
                  <a:srgbClr val="000000"/>
                </a:solidFill>
                <a:effectLst/>
                <a:latin typeface="Calibri" panose="020F0502020204030204" pitchFamily="34" charset="0"/>
                <a:ea typeface="仿宋" panose="02010609060101010101" pitchFamily="49" charset="-122"/>
                <a:cs typeface="楷体" panose="02010609060101010101" pitchFamily="49" charset="-122"/>
              </a:rPr>
              <a:t>的度量值与带宽相关。</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8"/>
          <p:cNvSpPr txBox="1"/>
          <p:nvPr/>
        </p:nvSpPr>
        <p:spPr>
          <a:xfrm>
            <a:off x="3443900" y="233726"/>
            <a:ext cx="5915006" cy="492443"/>
          </a:xfrm>
          <a:prstGeom prst="rect">
            <a:avLst/>
          </a:prstGeom>
          <a:noFill/>
        </p:spPr>
        <p:txBody>
          <a:bodyPr wrap="square" lIns="0" tIns="0" rIns="0" bIns="0" rtlCol="0" anchor="ctr">
            <a:spAutoFit/>
          </a:bodyPr>
          <a:lstStyle/>
          <a:p>
            <a:pPr algn="ctr"/>
            <a:r>
              <a:rPr lang="en-US" altLang="zh-CN" sz="32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RIP</a:t>
            </a:r>
            <a:r>
              <a:rPr lang="zh-CN" altLang="en-US" sz="32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路由协议</a:t>
            </a:r>
            <a:endParaRPr lang="zh-CN" sz="32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59" name="组合 58"/>
          <p:cNvGrpSpPr/>
          <p:nvPr/>
        </p:nvGrpSpPr>
        <p:grpSpPr>
          <a:xfrm>
            <a:off x="539338" y="726169"/>
            <a:ext cx="11780077" cy="0"/>
            <a:chOff x="503625" y="726011"/>
            <a:chExt cx="11780723" cy="0"/>
          </a:xfrm>
        </p:grpSpPr>
        <p:cxnSp>
          <p:nvCxnSpPr>
            <p:cNvPr id="60" name="直接连接符 59"/>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3" name="文本框 2"/>
          <p:cNvSpPr txBox="1"/>
          <p:nvPr/>
        </p:nvSpPr>
        <p:spPr>
          <a:xfrm>
            <a:off x="814969" y="1331765"/>
            <a:ext cx="5915006" cy="5545749"/>
          </a:xfrm>
          <a:prstGeom prst="rect">
            <a:avLst/>
          </a:prstGeom>
          <a:noFill/>
        </p:spPr>
        <p:txBody>
          <a:bodyPr wrap="square">
            <a:spAutoFit/>
          </a:bodyPr>
          <a:lstStyle/>
          <a:p>
            <a:pPr indent="266700" algn="just">
              <a:lnSpc>
                <a:spcPct val="150000"/>
              </a:lnSpc>
            </a:pPr>
            <a:r>
              <a:rPr lang="en-US" altLang="zh-CN" sz="2400" kern="100" dirty="0">
                <a:solidFill>
                  <a:srgbClr val="000000"/>
                </a:solidFill>
                <a:effectLst/>
                <a:latin typeface="+mn-ea"/>
                <a:ea typeface="+mn-ea"/>
                <a:cs typeface="楷体" panose="02010609060101010101" pitchFamily="49" charset="-122"/>
              </a:rPr>
              <a:t>   </a:t>
            </a:r>
            <a:r>
              <a:rPr lang="zh-CN" altLang="zh-CN" sz="2400" kern="100" dirty="0">
                <a:solidFill>
                  <a:srgbClr val="000000"/>
                </a:solidFill>
                <a:effectLst/>
                <a:latin typeface="+mn-ea"/>
                <a:ea typeface="+mn-ea"/>
                <a:cs typeface="楷体" panose="02010609060101010101" pitchFamily="49" charset="-122"/>
              </a:rPr>
              <a:t>动态路由协议包括距离矢量路由协议和链路状态路由协议。</a:t>
            </a:r>
            <a:r>
              <a:rPr lang="en-US" altLang="zh-CN" sz="2400" kern="100" dirty="0">
                <a:solidFill>
                  <a:srgbClr val="000000"/>
                </a:solidFill>
                <a:effectLst/>
                <a:latin typeface="+mn-ea"/>
                <a:ea typeface="+mn-ea"/>
                <a:cs typeface="楷体" panose="02010609060101010101" pitchFamily="49" charset="-122"/>
              </a:rPr>
              <a:t>RIP(Routing </a:t>
            </a:r>
            <a:r>
              <a:rPr lang="en-US" altLang="zh-CN" sz="2400" kern="100" dirty="0" err="1">
                <a:solidFill>
                  <a:srgbClr val="000000"/>
                </a:solidFill>
                <a:effectLst/>
                <a:latin typeface="+mn-ea"/>
                <a:ea typeface="+mn-ea"/>
                <a:cs typeface="楷体" panose="02010609060101010101" pitchFamily="49" charset="-122"/>
              </a:rPr>
              <a:t>Informar</a:t>
            </a:r>
            <a:r>
              <a:rPr lang="en-US" altLang="zh-CN" sz="2400" kern="100" dirty="0">
                <a:solidFill>
                  <a:srgbClr val="000000"/>
                </a:solidFill>
                <a:effectLst/>
                <a:latin typeface="+mn-ea"/>
                <a:ea typeface="+mn-ea"/>
                <a:cs typeface="楷体" panose="02010609060101010101" pitchFamily="49" charset="-122"/>
              </a:rPr>
              <a:t> Protocol</a:t>
            </a:r>
            <a:r>
              <a:rPr lang="zh-CN" altLang="zh-CN" sz="2400" kern="100" dirty="0">
                <a:solidFill>
                  <a:srgbClr val="000000"/>
                </a:solidFill>
                <a:effectLst/>
                <a:latin typeface="+mn-ea"/>
                <a:ea typeface="+mn-ea"/>
                <a:cs typeface="楷体" panose="02010609060101010101" pitchFamily="49" charset="-122"/>
              </a:rPr>
              <a:t>，路由信息协议</a:t>
            </a:r>
            <a:r>
              <a:rPr lang="en-US" altLang="zh-CN" sz="2400" kern="100" dirty="0">
                <a:solidFill>
                  <a:srgbClr val="000000"/>
                </a:solidFill>
                <a:effectLst/>
                <a:latin typeface="+mn-ea"/>
                <a:ea typeface="+mn-ea"/>
                <a:cs typeface="楷体" panose="02010609060101010101" pitchFamily="49" charset="-122"/>
              </a:rPr>
              <a:t>)</a:t>
            </a:r>
            <a:r>
              <a:rPr lang="zh-CN" altLang="zh-CN" sz="2400" kern="100" dirty="0">
                <a:solidFill>
                  <a:srgbClr val="000000"/>
                </a:solidFill>
                <a:effectLst/>
                <a:latin typeface="+mn-ea"/>
                <a:ea typeface="+mn-ea"/>
                <a:cs typeface="楷体" panose="02010609060101010101" pitchFamily="49" charset="-122"/>
              </a:rPr>
              <a:t>是使用最广泛的距离矢量路由协议。</a:t>
            </a:r>
            <a:r>
              <a:rPr lang="en-US" altLang="zh-CN" sz="2400" kern="100" dirty="0">
                <a:solidFill>
                  <a:srgbClr val="000000"/>
                </a:solidFill>
                <a:effectLst/>
                <a:latin typeface="+mn-ea"/>
                <a:ea typeface="+mn-ea"/>
                <a:cs typeface="楷体" panose="02010609060101010101" pitchFamily="49" charset="-122"/>
              </a:rPr>
              <a:t>RIP </a:t>
            </a:r>
            <a:r>
              <a:rPr lang="zh-CN" altLang="zh-CN" sz="2400" kern="100" dirty="0">
                <a:solidFill>
                  <a:srgbClr val="000000"/>
                </a:solidFill>
                <a:effectLst/>
                <a:latin typeface="+mn-ea"/>
                <a:ea typeface="+mn-ea"/>
                <a:cs typeface="楷体" panose="02010609060101010101" pitchFamily="49" charset="-122"/>
              </a:rPr>
              <a:t>最大的特点是，无论实现原理还是配置方法，都非常简单。它有时不能准确地选择最优路径，收敛的时间也略显长了一些，但因为他的简单性，对于小规模的、缺乏专业人员维护的网络来说，它是首选的路由协议。</a:t>
            </a:r>
            <a:endParaRPr lang="zh-CN" altLang="zh-CN" sz="2400" kern="100" dirty="0">
              <a:effectLst/>
              <a:latin typeface="+mn-ea"/>
              <a:ea typeface="+mn-ea"/>
              <a:cs typeface="Times New Roman" panose="02020603050405020304" pitchFamily="18" charset="0"/>
            </a:endParaRPr>
          </a:p>
        </p:txBody>
      </p:sp>
      <p:pic>
        <p:nvPicPr>
          <p:cNvPr id="5" name="图片 4"/>
          <p:cNvPicPr>
            <a:picLocks noChangeAspect="1"/>
          </p:cNvPicPr>
          <p:nvPr/>
        </p:nvPicPr>
        <p:blipFill>
          <a:blip r:embed="rId1"/>
          <a:stretch>
            <a:fillRect/>
          </a:stretch>
        </p:blipFill>
        <p:spPr>
          <a:xfrm>
            <a:off x="7391295" y="1572245"/>
            <a:ext cx="4809600" cy="36282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8"/>
          <p:cNvSpPr txBox="1"/>
          <p:nvPr/>
        </p:nvSpPr>
        <p:spPr>
          <a:xfrm>
            <a:off x="4443776" y="397999"/>
            <a:ext cx="3948938" cy="307340"/>
          </a:xfrm>
          <a:prstGeom prst="rect">
            <a:avLst/>
          </a:prstGeom>
          <a:noFill/>
        </p:spPr>
        <p:txBody>
          <a:bodyPr wrap="square" lIns="0" tIns="0" rIns="0" bIns="0" rtlCol="0" anchor="ctr">
            <a:spAutoFit/>
          </a:bodyPr>
          <a:lstStyle/>
          <a:p>
            <a:pPr algn="ctr"/>
            <a:r>
              <a:rPr lang="en-US" altLang="zh-CN" sz="20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RIP</a:t>
            </a:r>
            <a:r>
              <a:rPr lang="zh-CN" altLang="en-US" sz="20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概述</a:t>
            </a:r>
            <a:endParaRPr lang="zh-CN" altLang="en-US" sz="20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59" name="组合 58"/>
          <p:cNvGrpSpPr/>
          <p:nvPr/>
        </p:nvGrpSpPr>
        <p:grpSpPr>
          <a:xfrm>
            <a:off x="539338" y="726169"/>
            <a:ext cx="11780077" cy="0"/>
            <a:chOff x="503625" y="726011"/>
            <a:chExt cx="11780723" cy="0"/>
          </a:xfrm>
        </p:grpSpPr>
        <p:cxnSp>
          <p:nvCxnSpPr>
            <p:cNvPr id="60" name="直接连接符 59"/>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8" name="内容占位符 2"/>
          <p:cNvSpPr txBox="1"/>
          <p:nvPr/>
        </p:nvSpPr>
        <p:spPr>
          <a:xfrm>
            <a:off x="417375" y="910925"/>
            <a:ext cx="6853680" cy="6012000"/>
          </a:xfrm>
          <a:prstGeom prst="rect">
            <a:avLst/>
          </a:prstGeom>
        </p:spPr>
        <p:txBody>
          <a:bodyPr/>
          <a:lstStyle>
            <a:lvl1pPr marL="216535" indent="-216535" algn="l" defTabSz="866775" rtl="0" eaLnBrk="1" latinLnBrk="0" hangingPunct="1">
              <a:lnSpc>
                <a:spcPct val="90000"/>
              </a:lnSpc>
              <a:spcBef>
                <a:spcPts val="945"/>
              </a:spcBef>
              <a:buFont typeface="Arial" panose="020B0604020202020204" pitchFamily="34" charset="0"/>
              <a:buChar char="•"/>
              <a:defRPr sz="266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65" kern="1200">
                <a:solidFill>
                  <a:schemeClr val="tx1"/>
                </a:solidFill>
                <a:latin typeface="+mn-lt"/>
                <a:ea typeface="+mn-ea"/>
                <a:cs typeface="+mn-cs"/>
              </a:defRPr>
            </a:lvl2pPr>
            <a:lvl3pPr marL="1083310" indent="-216535" algn="l" defTabSz="866775" rtl="0" eaLnBrk="1" latinLnBrk="0" hangingPunct="1">
              <a:lnSpc>
                <a:spcPct val="90000"/>
              </a:lnSpc>
              <a:spcBef>
                <a:spcPts val="475"/>
              </a:spcBef>
              <a:buFont typeface="Arial" panose="020B0604020202020204" pitchFamily="34" charset="0"/>
              <a:buChar char="•"/>
              <a:defRPr sz="186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4pPr>
            <a:lvl5pPr marL="195008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5pPr>
            <a:lvl6pPr marL="238315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6pPr>
            <a:lvl7pPr marL="281686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7pPr>
            <a:lvl8pPr marL="324993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8pPr>
            <a:lvl9pPr marL="368427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9pPr>
          </a:lstStyle>
          <a:p>
            <a:pPr indent="0" algn="just">
              <a:lnSpc>
                <a:spcPct val="150000"/>
              </a:lnSpc>
              <a:buNone/>
            </a:pPr>
            <a:r>
              <a:rPr lang="en-US" altLang="zh-CN" sz="2000" kern="100" dirty="0">
                <a:solidFill>
                  <a:srgbClr val="000000"/>
                </a:solidFill>
                <a:latin typeface="+mn-ea"/>
                <a:cs typeface="楷体" panose="02010609060101010101" pitchFamily="49" charset="-122"/>
              </a:rPr>
              <a:t>    </a:t>
            </a:r>
            <a:r>
              <a:rPr lang="en-US" altLang="zh-CN" sz="2000" kern="100" dirty="0">
                <a:solidFill>
                  <a:srgbClr val="000000"/>
                </a:solidFill>
                <a:effectLst/>
                <a:latin typeface="+mn-ea"/>
                <a:cs typeface="楷体" panose="02010609060101010101" pitchFamily="49" charset="-122"/>
              </a:rPr>
              <a:t>RIP </a:t>
            </a:r>
            <a:r>
              <a:rPr lang="zh-CN" altLang="zh-CN" sz="2000" kern="100" dirty="0">
                <a:solidFill>
                  <a:srgbClr val="000000"/>
                </a:solidFill>
                <a:effectLst/>
                <a:latin typeface="+mn-ea"/>
                <a:cs typeface="楷体" panose="02010609060101010101" pitchFamily="49" charset="-122"/>
              </a:rPr>
              <a:t>是由施乐（</a:t>
            </a:r>
            <a:r>
              <a:rPr lang="en-US" altLang="zh-CN" sz="2000" kern="100" dirty="0">
                <a:solidFill>
                  <a:srgbClr val="000000"/>
                </a:solidFill>
                <a:effectLst/>
                <a:latin typeface="+mn-ea"/>
                <a:cs typeface="楷体" panose="02010609060101010101" pitchFamily="49" charset="-122"/>
              </a:rPr>
              <a:t>Xerox</a:t>
            </a:r>
            <a:r>
              <a:rPr lang="zh-CN" altLang="zh-CN" sz="2000" kern="100" dirty="0">
                <a:solidFill>
                  <a:srgbClr val="000000"/>
                </a:solidFill>
                <a:effectLst/>
                <a:latin typeface="+mn-ea"/>
                <a:cs typeface="楷体" panose="02010609060101010101" pitchFamily="49" charset="-122"/>
              </a:rPr>
              <a:t>）公司 在</a:t>
            </a:r>
            <a:r>
              <a:rPr lang="en-US" altLang="zh-CN" sz="2000" kern="100" dirty="0">
                <a:solidFill>
                  <a:srgbClr val="000000"/>
                </a:solidFill>
                <a:effectLst/>
                <a:latin typeface="+mn-ea"/>
                <a:cs typeface="楷体" panose="02010609060101010101" pitchFamily="49" charset="-122"/>
              </a:rPr>
              <a:t>20 </a:t>
            </a:r>
            <a:r>
              <a:rPr lang="zh-CN" altLang="zh-CN" sz="2000" kern="100" dirty="0">
                <a:solidFill>
                  <a:srgbClr val="000000"/>
                </a:solidFill>
                <a:effectLst/>
                <a:latin typeface="+mn-ea"/>
                <a:cs typeface="楷体" panose="02010609060101010101" pitchFamily="49" charset="-122"/>
              </a:rPr>
              <a:t>世纪</a:t>
            </a:r>
            <a:r>
              <a:rPr lang="en-US" altLang="zh-CN" sz="2000" kern="100" dirty="0">
                <a:solidFill>
                  <a:srgbClr val="000000"/>
                </a:solidFill>
                <a:effectLst/>
                <a:latin typeface="+mn-ea"/>
                <a:cs typeface="楷体" panose="02010609060101010101" pitchFamily="49" charset="-122"/>
              </a:rPr>
              <a:t> 70</a:t>
            </a:r>
            <a:r>
              <a:rPr lang="zh-CN" altLang="zh-CN" sz="2000" kern="100" dirty="0">
                <a:solidFill>
                  <a:srgbClr val="000000"/>
                </a:solidFill>
                <a:effectLst/>
                <a:latin typeface="+mn-ea"/>
                <a:cs typeface="楷体" panose="02010609060101010101" pitchFamily="49" charset="-122"/>
              </a:rPr>
              <a:t>年代开发的，是应用是应用较早、使用较普遍的内部网关协议，适用于小型网类网络，是典型的距离矢量路由协议。</a:t>
            </a:r>
            <a:endParaRPr lang="en-US" altLang="zh-CN" sz="2000" kern="100" dirty="0">
              <a:latin typeface="+mn-ea"/>
              <a:cs typeface="Times New Roman" panose="02020603050405020304" pitchFamily="18" charset="0"/>
            </a:endParaRPr>
          </a:p>
          <a:p>
            <a:pPr indent="0" algn="just">
              <a:lnSpc>
                <a:spcPct val="150000"/>
              </a:lnSpc>
              <a:buNone/>
            </a:pPr>
            <a:r>
              <a:rPr lang="en-US" altLang="zh-CN" sz="2000" kern="100" dirty="0">
                <a:solidFill>
                  <a:srgbClr val="000000"/>
                </a:solidFill>
                <a:effectLst/>
                <a:latin typeface="+mn-ea"/>
                <a:cs typeface="楷体" panose="02010609060101010101" pitchFamily="49" charset="-122"/>
              </a:rPr>
              <a:t>    RIP </a:t>
            </a:r>
            <a:r>
              <a:rPr lang="zh-CN" altLang="zh-CN" sz="2000" kern="100" dirty="0">
                <a:solidFill>
                  <a:srgbClr val="000000"/>
                </a:solidFill>
                <a:effectLst/>
                <a:latin typeface="+mn-ea"/>
                <a:cs typeface="楷体" panose="02010609060101010101" pitchFamily="49" charset="-122"/>
              </a:rPr>
              <a:t>使用距离矢量来决定最优路径，</a:t>
            </a:r>
            <a:r>
              <a:rPr lang="zh-CN" altLang="en-US" sz="2000" kern="100" dirty="0">
                <a:solidFill>
                  <a:srgbClr val="000000"/>
                </a:solidFill>
                <a:latin typeface="+mn-ea"/>
                <a:cs typeface="楷体" panose="02010609060101010101" pitchFamily="49" charset="-122"/>
              </a:rPr>
              <a:t>即</a:t>
            </a:r>
            <a:r>
              <a:rPr lang="zh-CN" altLang="zh-CN" sz="2000" kern="100" dirty="0">
                <a:solidFill>
                  <a:srgbClr val="000000"/>
                </a:solidFill>
                <a:effectLst/>
                <a:latin typeface="+mn-ea"/>
                <a:cs typeface="楷体" panose="02010609060101010101" pitchFamily="49" charset="-122"/>
              </a:rPr>
              <a:t>提供跳数</a:t>
            </a:r>
            <a:r>
              <a:rPr lang="en-US" altLang="zh-CN" sz="2000" kern="100" dirty="0">
                <a:solidFill>
                  <a:srgbClr val="000000"/>
                </a:solidFill>
                <a:effectLst/>
                <a:latin typeface="+mn-ea"/>
                <a:cs typeface="楷体" panose="02010609060101010101" pitchFamily="49" charset="-122"/>
              </a:rPr>
              <a:t>(hop count)</a:t>
            </a:r>
            <a:r>
              <a:rPr lang="zh-CN" altLang="zh-CN" sz="2000" kern="100" dirty="0">
                <a:solidFill>
                  <a:srgbClr val="000000"/>
                </a:solidFill>
                <a:effectLst/>
                <a:latin typeface="+mn-ea"/>
                <a:cs typeface="楷体" panose="02010609060101010101" pitchFamily="49" charset="-122"/>
              </a:rPr>
              <a:t>作为尺度来衡量路由距离。跳数是一个报文从本节点到目的节点中途经的中转次数，也就是一个包到达目标所必须经过的路由器的数目。</a:t>
            </a:r>
            <a:r>
              <a:rPr lang="en-US" altLang="zh-CN" sz="2000" kern="100" dirty="0">
                <a:solidFill>
                  <a:srgbClr val="000000"/>
                </a:solidFill>
                <a:effectLst/>
                <a:latin typeface="+mn-ea"/>
                <a:cs typeface="楷体" panose="02010609060101010101" pitchFamily="49" charset="-122"/>
              </a:rPr>
              <a:t>RIP </a:t>
            </a:r>
            <a:r>
              <a:rPr lang="zh-CN" altLang="zh-CN" sz="2000" kern="100" dirty="0">
                <a:solidFill>
                  <a:srgbClr val="000000"/>
                </a:solidFill>
                <a:effectLst/>
                <a:latin typeface="+mn-ea"/>
                <a:cs typeface="楷体" panose="02010609060101010101" pitchFamily="49" charset="-122"/>
              </a:rPr>
              <a:t>路由表中的每一项都包含了最终目的地址、到目的节点的路径中的下一跳节点</a:t>
            </a:r>
            <a:r>
              <a:rPr lang="en-US" altLang="zh-CN" sz="2000" kern="100" dirty="0">
                <a:solidFill>
                  <a:srgbClr val="000000"/>
                </a:solidFill>
                <a:effectLst/>
                <a:latin typeface="+mn-ea"/>
                <a:cs typeface="楷体" panose="02010609060101010101" pitchFamily="49" charset="-122"/>
              </a:rPr>
              <a:t>(next hop)</a:t>
            </a:r>
            <a:r>
              <a:rPr lang="zh-CN" altLang="zh-CN" sz="2000" kern="100" dirty="0">
                <a:solidFill>
                  <a:srgbClr val="000000"/>
                </a:solidFill>
                <a:effectLst/>
                <a:latin typeface="+mn-ea"/>
                <a:cs typeface="楷体" panose="02010609060101010101" pitchFamily="49" charset="-122"/>
              </a:rPr>
              <a:t>等信息。下一跳指的是本网上的报文欲通过本网络节点到达目的节点，如不能直接送达，则本节点应把此报文送到某个中转站点，此中转站点称为下一跳，这一中转过程叫“跳”</a:t>
            </a:r>
            <a:r>
              <a:rPr lang="en-US" altLang="zh-CN" sz="2000" kern="100" dirty="0">
                <a:solidFill>
                  <a:srgbClr val="000000"/>
                </a:solidFill>
                <a:effectLst/>
                <a:latin typeface="+mn-ea"/>
                <a:cs typeface="楷体" panose="02010609060101010101" pitchFamily="49" charset="-122"/>
              </a:rPr>
              <a:t>(hop)</a:t>
            </a:r>
            <a:r>
              <a:rPr lang="zh-CN" altLang="zh-CN" sz="2000" kern="100" dirty="0">
                <a:solidFill>
                  <a:srgbClr val="000000"/>
                </a:solidFill>
                <a:effectLst/>
                <a:latin typeface="+mn-ea"/>
                <a:cs typeface="楷体" panose="02010609060101010101" pitchFamily="49" charset="-122"/>
              </a:rPr>
              <a:t>。</a:t>
            </a:r>
            <a:endParaRPr lang="zh-CN" altLang="zh-CN" sz="2000" kern="100" dirty="0">
              <a:effectLst/>
              <a:latin typeface="+mn-ea"/>
              <a:cs typeface="Times New Roman" panose="02020603050405020304" pitchFamily="18" charset="0"/>
            </a:endParaRPr>
          </a:p>
        </p:txBody>
      </p:sp>
      <p:pic>
        <p:nvPicPr>
          <p:cNvPr id="7" name="图片 6"/>
          <p:cNvPicPr>
            <a:picLocks noChangeAspect="1"/>
          </p:cNvPicPr>
          <p:nvPr/>
        </p:nvPicPr>
        <p:blipFill>
          <a:blip r:embed="rId1"/>
          <a:stretch>
            <a:fillRect/>
          </a:stretch>
        </p:blipFill>
        <p:spPr>
          <a:xfrm>
            <a:off x="7511535" y="908627"/>
            <a:ext cx="4675273" cy="5757967"/>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8"/>
          <p:cNvSpPr txBox="1"/>
          <p:nvPr/>
        </p:nvSpPr>
        <p:spPr>
          <a:xfrm>
            <a:off x="4443776" y="397999"/>
            <a:ext cx="3948938" cy="307340"/>
          </a:xfrm>
          <a:prstGeom prst="rect">
            <a:avLst/>
          </a:prstGeom>
          <a:noFill/>
        </p:spPr>
        <p:txBody>
          <a:bodyPr wrap="square" lIns="0" tIns="0" rIns="0" bIns="0" rtlCol="0" anchor="ctr">
            <a:spAutoFit/>
          </a:bodyPr>
          <a:lstStyle/>
          <a:p>
            <a:pPr algn="ctr"/>
            <a:r>
              <a:rPr lang="en-US" altLang="zh-CN" sz="20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RIP</a:t>
            </a:r>
            <a:r>
              <a:rPr lang="zh-CN" altLang="en-US" sz="20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概述</a:t>
            </a:r>
            <a:endParaRPr lang="zh-CN" altLang="en-US" sz="20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59" name="组合 58"/>
          <p:cNvGrpSpPr/>
          <p:nvPr/>
        </p:nvGrpSpPr>
        <p:grpSpPr>
          <a:xfrm>
            <a:off x="539338" y="726169"/>
            <a:ext cx="11780077" cy="0"/>
            <a:chOff x="503625" y="726011"/>
            <a:chExt cx="11780723" cy="0"/>
          </a:xfrm>
        </p:grpSpPr>
        <p:cxnSp>
          <p:nvCxnSpPr>
            <p:cNvPr id="60" name="直接连接符 59"/>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8" name="内容占位符 2"/>
          <p:cNvSpPr txBox="1"/>
          <p:nvPr/>
        </p:nvSpPr>
        <p:spPr>
          <a:xfrm>
            <a:off x="657855" y="1047147"/>
            <a:ext cx="5672540" cy="5138353"/>
          </a:xfrm>
          <a:prstGeom prst="rect">
            <a:avLst/>
          </a:prstGeom>
        </p:spPr>
        <p:txBody>
          <a:bodyPr/>
          <a:lstStyle>
            <a:lvl1pPr marL="216535" indent="-216535" algn="l" defTabSz="866775" rtl="0" eaLnBrk="1" latinLnBrk="0" hangingPunct="1">
              <a:lnSpc>
                <a:spcPct val="90000"/>
              </a:lnSpc>
              <a:spcBef>
                <a:spcPts val="945"/>
              </a:spcBef>
              <a:buFont typeface="Arial" panose="020B0604020202020204" pitchFamily="34" charset="0"/>
              <a:buChar char="•"/>
              <a:defRPr sz="266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65" kern="1200">
                <a:solidFill>
                  <a:schemeClr val="tx1"/>
                </a:solidFill>
                <a:latin typeface="+mn-lt"/>
                <a:ea typeface="+mn-ea"/>
                <a:cs typeface="+mn-cs"/>
              </a:defRPr>
            </a:lvl2pPr>
            <a:lvl3pPr marL="1083310" indent="-216535" algn="l" defTabSz="866775" rtl="0" eaLnBrk="1" latinLnBrk="0" hangingPunct="1">
              <a:lnSpc>
                <a:spcPct val="90000"/>
              </a:lnSpc>
              <a:spcBef>
                <a:spcPts val="475"/>
              </a:spcBef>
              <a:buFont typeface="Arial" panose="020B0604020202020204" pitchFamily="34" charset="0"/>
              <a:buChar char="•"/>
              <a:defRPr sz="186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4pPr>
            <a:lvl5pPr marL="195008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5pPr>
            <a:lvl6pPr marL="2383155"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6pPr>
            <a:lvl7pPr marL="281686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7pPr>
            <a:lvl8pPr marL="324993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8pPr>
            <a:lvl9pPr marL="3684270" indent="-216535" algn="l" defTabSz="866775" rtl="0" eaLnBrk="1" latinLnBrk="0" hangingPunct="1">
              <a:lnSpc>
                <a:spcPct val="90000"/>
              </a:lnSpc>
              <a:spcBef>
                <a:spcPts val="475"/>
              </a:spcBef>
              <a:buFont typeface="Arial" panose="020B0604020202020204" pitchFamily="34" charset="0"/>
              <a:buChar char="•"/>
              <a:defRPr sz="1735" kern="1200">
                <a:solidFill>
                  <a:schemeClr val="tx1"/>
                </a:solidFill>
                <a:latin typeface="+mn-lt"/>
                <a:ea typeface="+mn-ea"/>
                <a:cs typeface="+mn-cs"/>
              </a:defRPr>
            </a:lvl9pPr>
          </a:lstStyle>
          <a:p>
            <a:pPr indent="0" algn="just">
              <a:lnSpc>
                <a:spcPct val="150000"/>
              </a:lnSpc>
              <a:buNone/>
            </a:pPr>
            <a:r>
              <a:rPr lang="en-US" altLang="zh-CN" sz="2200" kern="100" dirty="0">
                <a:solidFill>
                  <a:srgbClr val="000000"/>
                </a:solidFill>
                <a:effectLst/>
                <a:latin typeface="+mn-ea"/>
                <a:cs typeface="楷体" panose="02010609060101010101" pitchFamily="49" charset="-122"/>
              </a:rPr>
              <a:t>    RIP</a:t>
            </a:r>
            <a:r>
              <a:rPr lang="zh-CN" altLang="zh-CN" sz="2200" kern="100" dirty="0">
                <a:solidFill>
                  <a:srgbClr val="000000"/>
                </a:solidFill>
                <a:effectLst/>
                <a:latin typeface="+mn-ea"/>
                <a:cs typeface="楷体" panose="02010609060101010101" pitchFamily="49" charset="-122"/>
              </a:rPr>
              <a:t>用两种数据包传输更新：更新和请求，每个有</a:t>
            </a:r>
            <a:r>
              <a:rPr lang="en-US" altLang="zh-CN" sz="2200" kern="100" dirty="0">
                <a:solidFill>
                  <a:srgbClr val="000000"/>
                </a:solidFill>
                <a:effectLst/>
                <a:latin typeface="+mn-ea"/>
                <a:cs typeface="楷体" panose="02010609060101010101" pitchFamily="49" charset="-122"/>
              </a:rPr>
              <a:t>RIP</a:t>
            </a:r>
            <a:r>
              <a:rPr lang="zh-CN" altLang="zh-CN" sz="2200" kern="100" dirty="0">
                <a:solidFill>
                  <a:srgbClr val="000000"/>
                </a:solidFill>
                <a:effectLst/>
                <a:latin typeface="+mn-ea"/>
                <a:cs typeface="楷体" panose="02010609060101010101" pitchFamily="49" charset="-122"/>
              </a:rPr>
              <a:t>功能的路由器在默认情况下，每隔</a:t>
            </a:r>
            <a:r>
              <a:rPr lang="en-US" altLang="zh-CN" sz="2200" kern="100" dirty="0">
                <a:solidFill>
                  <a:srgbClr val="000000"/>
                </a:solidFill>
                <a:effectLst/>
                <a:latin typeface="+mn-ea"/>
                <a:cs typeface="楷体" panose="02010609060101010101" pitchFamily="49" charset="-122"/>
              </a:rPr>
              <a:t>30s</a:t>
            </a:r>
            <a:r>
              <a:rPr lang="zh-CN" altLang="zh-CN" sz="2200" kern="100" dirty="0">
                <a:solidFill>
                  <a:srgbClr val="000000"/>
                </a:solidFill>
                <a:effectLst/>
                <a:latin typeface="+mn-ea"/>
                <a:cs typeface="楷体" panose="02010609060101010101" pitchFamily="49" charset="-122"/>
              </a:rPr>
              <a:t>利用</a:t>
            </a:r>
            <a:r>
              <a:rPr lang="en-US" altLang="zh-CN" sz="2200" kern="100" dirty="0">
                <a:solidFill>
                  <a:srgbClr val="000000"/>
                </a:solidFill>
                <a:effectLst/>
                <a:latin typeface="+mn-ea"/>
                <a:cs typeface="楷体" panose="02010609060101010101" pitchFamily="49" charset="-122"/>
              </a:rPr>
              <a:t> UDP 520</a:t>
            </a:r>
            <a:r>
              <a:rPr lang="zh-CN" altLang="zh-CN" sz="2200" kern="100" dirty="0">
                <a:solidFill>
                  <a:srgbClr val="000000"/>
                </a:solidFill>
                <a:effectLst/>
                <a:latin typeface="+mn-ea"/>
                <a:cs typeface="楷体" panose="02010609060101010101" pitchFamily="49" charset="-122"/>
              </a:rPr>
              <a:t>端口向与它直连的网络邻居广播</a:t>
            </a:r>
            <a:r>
              <a:rPr lang="en-US" altLang="zh-CN" sz="2200" kern="100" dirty="0">
                <a:solidFill>
                  <a:srgbClr val="000000"/>
                </a:solidFill>
                <a:effectLst/>
                <a:latin typeface="+mn-ea"/>
                <a:cs typeface="楷体" panose="02010609060101010101" pitchFamily="49" charset="-122"/>
              </a:rPr>
              <a:t>(RIPv1)</a:t>
            </a:r>
            <a:r>
              <a:rPr lang="zh-CN" altLang="zh-CN" sz="2200" kern="100" dirty="0">
                <a:solidFill>
                  <a:srgbClr val="000000"/>
                </a:solidFill>
                <a:effectLst/>
                <a:latin typeface="+mn-ea"/>
                <a:cs typeface="楷体" panose="02010609060101010101" pitchFamily="49" charset="-122"/>
              </a:rPr>
              <a:t>或组播</a:t>
            </a:r>
            <a:r>
              <a:rPr lang="en-US" altLang="zh-CN" sz="2200" kern="100" dirty="0">
                <a:solidFill>
                  <a:srgbClr val="000000"/>
                </a:solidFill>
                <a:effectLst/>
                <a:latin typeface="+mn-ea"/>
                <a:cs typeface="楷体" panose="02010609060101010101" pitchFamily="49" charset="-122"/>
              </a:rPr>
              <a:t>(RIPv2)</a:t>
            </a:r>
            <a:r>
              <a:rPr lang="zh-CN" altLang="zh-CN" sz="2200" kern="100" dirty="0">
                <a:solidFill>
                  <a:srgbClr val="000000"/>
                </a:solidFill>
                <a:effectLst/>
                <a:latin typeface="+mn-ea"/>
                <a:cs typeface="楷体" panose="02010609060101010101" pitchFamily="49" charset="-122"/>
              </a:rPr>
              <a:t>路由更新。因此，路由器不知道网络的全局情况，如果路由更新在网络上传播慢，将会导致网络收敛较慢，造成路由环路。为了避免路由环路，</a:t>
            </a:r>
            <a:r>
              <a:rPr lang="en-US" altLang="zh-CN" sz="2200" kern="100" dirty="0">
                <a:solidFill>
                  <a:srgbClr val="000000"/>
                </a:solidFill>
                <a:effectLst/>
                <a:latin typeface="+mn-ea"/>
                <a:cs typeface="楷体" panose="02010609060101010101" pitchFamily="49" charset="-122"/>
              </a:rPr>
              <a:t>RIP </a:t>
            </a:r>
            <a:r>
              <a:rPr lang="zh-CN" altLang="zh-CN" sz="2200" kern="100" dirty="0">
                <a:solidFill>
                  <a:srgbClr val="000000"/>
                </a:solidFill>
                <a:effectLst/>
                <a:latin typeface="+mn-ea"/>
                <a:cs typeface="楷体" panose="02010609060101010101" pitchFamily="49" charset="-122"/>
              </a:rPr>
              <a:t>采用水平分割、毒性逆转、定义最大跳数、触发更新和抑制计时</a:t>
            </a:r>
            <a:r>
              <a:rPr lang="en-US" altLang="zh-CN" sz="2200" kern="100" dirty="0">
                <a:solidFill>
                  <a:srgbClr val="000000"/>
                </a:solidFill>
                <a:effectLst/>
                <a:latin typeface="+mn-ea"/>
                <a:cs typeface="楷体" panose="02010609060101010101" pitchFamily="49" charset="-122"/>
              </a:rPr>
              <a:t>5</a:t>
            </a:r>
            <a:r>
              <a:rPr lang="zh-CN" altLang="zh-CN" sz="2200" kern="100" dirty="0">
                <a:solidFill>
                  <a:srgbClr val="000000"/>
                </a:solidFill>
                <a:effectLst/>
                <a:latin typeface="+mn-ea"/>
                <a:cs typeface="楷体" panose="02010609060101010101" pitchFamily="49" charset="-122"/>
              </a:rPr>
              <a:t>机制来避免路由环路。</a:t>
            </a:r>
            <a:endParaRPr lang="zh-CN" altLang="zh-CN" sz="2200" kern="100" dirty="0">
              <a:effectLst/>
              <a:latin typeface="+mn-ea"/>
              <a:cs typeface="Times New Roman" panose="02020603050405020304" pitchFamily="18" charset="0"/>
            </a:endParaRPr>
          </a:p>
        </p:txBody>
      </p:sp>
      <p:pic>
        <p:nvPicPr>
          <p:cNvPr id="3" name="图片 2"/>
          <p:cNvPicPr>
            <a:picLocks noChangeAspect="1"/>
          </p:cNvPicPr>
          <p:nvPr/>
        </p:nvPicPr>
        <p:blipFill>
          <a:blip r:embed="rId1"/>
          <a:stretch>
            <a:fillRect/>
          </a:stretch>
        </p:blipFill>
        <p:spPr>
          <a:xfrm>
            <a:off x="6910335" y="1601499"/>
            <a:ext cx="5141777" cy="4029651"/>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tags/tag1.xml><?xml version="1.0" encoding="utf-8"?>
<p:tagLst xmlns:p="http://schemas.openxmlformats.org/presentationml/2006/main">
  <p:tag name="MH" val="20160830110146"/>
  <p:tag name="MH_LIBRARY" val="CONTENTS"/>
  <p:tag name="MH_TYPE" val="ENTRY"/>
  <p:tag name="ID" val="553512"/>
  <p:tag name="MH_ORDER" val="1"/>
</p:tagLst>
</file>

<file path=ppt/tags/tag2.xml><?xml version="1.0" encoding="utf-8"?>
<p:tagLst xmlns:p="http://schemas.openxmlformats.org/presentationml/2006/main">
  <p:tag name="COMMONDATA" val="eyJoZGlkIjoiNWIwZjI2NjUxNzQ5MWJiNmM0ZjU1MDA5MmFmOWUzM2QifQ=="/>
  <p:tag name="KSO_WPP_MARK_KEY" val="3402244b-5880-4848-954f-93d1fb873ffc"/>
</p:tagLst>
</file>

<file path=ppt/theme/theme1.xml><?xml version="1.0" encoding="utf-8"?>
<a:theme xmlns:a="http://schemas.openxmlformats.org/drawingml/2006/main" name="自定义设计方案">
  <a:themeElements>
    <a:clrScheme name="自定义 6">
      <a:dk1>
        <a:sysClr val="windowText" lastClr="000000"/>
      </a:dk1>
      <a:lt1>
        <a:sysClr val="window" lastClr="FFFFFF"/>
      </a:lt1>
      <a:dk2>
        <a:srgbClr val="333F50"/>
      </a:dk2>
      <a:lt2>
        <a:srgbClr val="E7E6E6"/>
      </a:lt2>
      <a:accent1>
        <a:srgbClr val="333F50"/>
      </a:accent1>
      <a:accent2>
        <a:srgbClr val="CA8F45"/>
      </a:accent2>
      <a:accent3>
        <a:srgbClr val="333F50"/>
      </a:accent3>
      <a:accent4>
        <a:srgbClr val="CA8F45"/>
      </a:accent4>
      <a:accent5>
        <a:srgbClr val="333F50"/>
      </a:accent5>
      <a:accent6>
        <a:srgbClr val="CA8F45"/>
      </a:accent6>
      <a:hlink>
        <a:srgbClr val="333F50"/>
      </a:hlink>
      <a:folHlink>
        <a:srgbClr val="CA8F45"/>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nchor="t">
        <a:spAutoFit/>
      </a:bodyPr>
      <a:lstStyle>
        <a:defPPr>
          <a:defRPr lang="zh-CN" altLang="en-US"/>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5125</Words>
  <Application>WPS 演示</Application>
  <PresentationFormat>自定义</PresentationFormat>
  <Paragraphs>237</Paragraphs>
  <Slides>27</Slides>
  <Notes>27</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27</vt:i4>
      </vt:variant>
    </vt:vector>
  </HeadingPairs>
  <TitlesOfParts>
    <vt:vector size="42" baseType="lpstr">
      <vt:lpstr>Arial</vt:lpstr>
      <vt:lpstr>宋体</vt:lpstr>
      <vt:lpstr>Wingdings</vt:lpstr>
      <vt:lpstr>Calibri</vt:lpstr>
      <vt:lpstr>印品黑体</vt:lpstr>
      <vt:lpstr>黑体</vt:lpstr>
      <vt:lpstr>微软雅黑</vt:lpstr>
      <vt:lpstr>方正正粗黑简体</vt:lpstr>
      <vt:lpstr>等线</vt:lpstr>
      <vt:lpstr>仿宋</vt:lpstr>
      <vt:lpstr>楷体</vt:lpstr>
      <vt:lpstr>新宋体</vt:lpstr>
      <vt:lpstr>Times New Roman</vt:lpstr>
      <vt:lpstr>Arial Unicode MS</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bt1387</dc:title>
  <dc:creator/>
  <cp:lastModifiedBy>十七岁那年的少爷</cp:lastModifiedBy>
  <cp:revision>73</cp:revision>
  <dcterms:created xsi:type="dcterms:W3CDTF">2017-05-11T14:13:00Z</dcterms:created>
  <dcterms:modified xsi:type="dcterms:W3CDTF">2023-04-28T05:05:11Z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D33AB45F9A184631804BED5BCCBBF49B_13</vt:lpwstr>
  </property>
  <property fmtid="{D5CDD505-2E9C-101B-9397-08002B2CF9AE}" pid="3" name="KSOProductBuildVer">
    <vt:lpwstr>2052-11.1.0.14036</vt:lpwstr>
  </property>
</Properties>
</file>